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80" r:id="rId4"/>
    <p:sldId id="277" r:id="rId5"/>
    <p:sldId id="275" r:id="rId6"/>
    <p:sldId id="276" r:id="rId7"/>
    <p:sldId id="278" r:id="rId8"/>
    <p:sldId id="281" r:id="rId9"/>
    <p:sldId id="282" r:id="rId10"/>
    <p:sldId id="279" r:id="rId11"/>
    <p:sldId id="284" r:id="rId12"/>
    <p:sldId id="283" r:id="rId13"/>
    <p:sldId id="285" r:id="rId14"/>
    <p:sldId id="286" r:id="rId15"/>
    <p:sldId id="287" r:id="rId16"/>
    <p:sldId id="288" r:id="rId17"/>
    <p:sldId id="289" r:id="rId18"/>
    <p:sldId id="292" r:id="rId19"/>
    <p:sldId id="290" r:id="rId20"/>
    <p:sldId id="295" r:id="rId21"/>
    <p:sldId id="293" r:id="rId22"/>
    <p:sldId id="297" r:id="rId23"/>
    <p:sldId id="299" r:id="rId24"/>
    <p:sldId id="300" r:id="rId25"/>
    <p:sldId id="291" r:id="rId26"/>
    <p:sldId id="294" r:id="rId27"/>
    <p:sldId id="296" r:id="rId28"/>
    <p:sldId id="301" r:id="rId29"/>
    <p:sldId id="302" r:id="rId30"/>
    <p:sldId id="303" r:id="rId31"/>
    <p:sldId id="304" r:id="rId32"/>
    <p:sldId id="305" r:id="rId33"/>
    <p:sldId id="306" r:id="rId34"/>
    <p:sldId id="307" r:id="rId35"/>
    <p:sldId id="309" r:id="rId36"/>
    <p:sldId id="308" r:id="rId37"/>
    <p:sldId id="311" r:id="rId38"/>
    <p:sldId id="312" r:id="rId39"/>
    <p:sldId id="315" r:id="rId40"/>
    <p:sldId id="313" r:id="rId41"/>
    <p:sldId id="314" r:id="rId42"/>
    <p:sldId id="310" r:id="rId43"/>
    <p:sldId id="316" r:id="rId44"/>
    <p:sldId id="317" r:id="rId45"/>
    <p:sldId id="318" r:id="rId46"/>
    <p:sldId id="320" r:id="rId47"/>
    <p:sldId id="319" r:id="rId48"/>
    <p:sldId id="321" r:id="rId49"/>
    <p:sldId id="323" r:id="rId50"/>
    <p:sldId id="325" r:id="rId51"/>
    <p:sldId id="326" r:id="rId52"/>
    <p:sldId id="327" r:id="rId53"/>
    <p:sldId id="324" r:id="rId54"/>
    <p:sldId id="328" r:id="rId55"/>
    <p:sldId id="329" r:id="rId56"/>
    <p:sldId id="330" r:id="rId57"/>
    <p:sldId id="331" r:id="rId58"/>
    <p:sldId id="332" r:id="rId59"/>
    <p:sldId id="333" r:id="rId60"/>
    <p:sldId id="334" r:id="rId61"/>
    <p:sldId id="335" r:id="rId62"/>
    <p:sldId id="337" r:id="rId63"/>
    <p:sldId id="336" r:id="rId64"/>
    <p:sldId id="322" r:id="rId65"/>
    <p:sldId id="338" r:id="rId66"/>
    <p:sldId id="339" r:id="rId67"/>
    <p:sldId id="340" r:id="rId68"/>
    <p:sldId id="342" r:id="rId69"/>
    <p:sldId id="344" r:id="rId70"/>
    <p:sldId id="343" r:id="rId71"/>
    <p:sldId id="345" r:id="rId72"/>
    <p:sldId id="346" r:id="rId73"/>
    <p:sldId id="348" r:id="rId74"/>
    <p:sldId id="347" r:id="rId75"/>
    <p:sldId id="349" r:id="rId76"/>
    <p:sldId id="350" r:id="rId77"/>
    <p:sldId id="341" r:id="rId7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82"/>
  </p:normalViewPr>
  <p:slideViewPr>
    <p:cSldViewPr snapToGrid="0" snapToObjects="1">
      <p:cViewPr varScale="1">
        <p:scale>
          <a:sx n="90" d="100"/>
          <a:sy n="90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75839-40CD-9548-8422-AB1FF2349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B26011-4404-2145-B249-12BC8500D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DE997-B67F-A646-914C-C63D08159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6EB91-F9FB-1F43-8F6A-CFEA956FE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71089-DB19-D14A-94C3-45B341A3F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026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B077A-B51A-AD43-BF35-162BC18F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186215-CE95-9941-81E9-B989B9BEA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00591-DE83-FF42-BD49-450062E55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4ADE6-39BA-C149-A08C-1BAF18C22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3B02D-EB97-EF44-8D91-0E9A0544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856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EA3169-D233-3F4F-9A6B-DCA0EED944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3D3CC2-D6C8-2B4D-82F7-23DD7EE56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B0492-BEF6-3840-B196-F39A3B3E2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DE9EE-A01C-BC4F-AE9D-5270E565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53B7E-B1F9-D04B-8305-84D10609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78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06F09-34DB-2545-8EEA-D82E3F2AB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ACA42-2138-0848-BEFB-E9062D564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C3343-5EF2-A643-BBBD-8DFE3E4DE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B83EFE-F08A-4A4A-B8F8-3ED89195D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8C6E50-1DC2-5541-9E4C-CA77ECDDB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665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8A56F-09F7-E54C-AB9B-92E16CB2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85D616-636A-BF45-9F6F-1508DCC8D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DD66A-5401-6649-BC9C-62245016F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F1A22-28CE-AA43-8FD4-DE9CFA0F7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0E6FE-A8D6-4A41-A157-1E40DB5AA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193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23097-B4F5-F045-B6EC-86ED38B7A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AAE23-49D8-684E-BF29-62770A9562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D8478D-3978-5B46-AF86-ED705AB85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AF94B-5FFC-3E44-8471-C879DB008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62744-152B-F34A-B9AE-84F1A5A73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A86AAF-795D-3040-95A4-BE4D682C0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28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40F19-DE62-2D42-A368-127D63144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FA8F5-E9FA-AC40-8ED7-BB162D8C9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F50747-5BEC-FB49-BF08-5B1FD9D9D6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25BE0E-3FBA-664D-8F22-7FD84E0543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248A88-5D9D-9F4B-B826-3651597BE6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2AE993-17AD-5748-B7E6-801E88C31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BA9000-04D6-7C4D-BDAA-E93E7213B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6C0458-D192-E14F-8C7C-7FF3852E9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989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AFC6B-EBE2-AD44-92CD-25F32EF05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B67BC0-5A17-184E-8634-9D9620262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37235B-DBD6-5043-8F18-EE478AA49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798DBB-CB88-1242-AC49-EA3170969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671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30834A-1A79-8F44-B091-4F6070DA1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732C0A-A142-3D4A-9AE5-B4B601FD9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4C93E-E612-8C4B-A32C-6754EC7DE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625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1A443-D493-714E-9543-45EACD865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C4B1B-2CFA-AE40-AF20-C8C346E92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BC7D81-B723-B54D-AF38-AF227ACCD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5D37E4-C818-1641-9832-5CA9667CC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2C0465-F9D2-4E49-AC17-19D1934AD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465EE-CEE7-A847-90A9-68D9056C3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6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B02FF-14FA-CA49-95D9-CA5FAEFD4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E33900-C6BC-B043-8E4B-474238C9C6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DC1FF-3D82-4046-80E1-01243137A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E3B1F5-45BF-8541-9442-D764E086B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573AD4-3D3F-5B4E-AD6F-AA3AFFEBE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DCA98-14CC-7240-A154-19B6DA958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8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A74A9B-7F58-174A-B23C-3EF01FDAD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6DE8F-A331-A348-B315-4BF7248B5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E3D11-2E99-C045-9BDB-DC794519BD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2EC69-F4D9-1248-9B4F-FF85E1591715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80024-1109-C340-9515-C727C54C8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F59DD-509D-6A4C-B26E-76BC254481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3F158-FF9A-D84D-8A8B-83B25B910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974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hyperlink" Target="http://localhost:4200/create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terial.angular.io/components/input/overview" TargetMode="External"/><Relationship Id="rId2" Type="http://schemas.openxmlformats.org/officeDocument/2006/relationships/hyperlink" Target="https://material.angular.io/components/form-field/overview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8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BDBC-969F-8E4E-A41B-912070A332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MEAN Stack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744232-E827-824B-90A4-55202188BE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Chris Simmons</a:t>
            </a:r>
          </a:p>
        </p:txBody>
      </p:sp>
    </p:spTree>
    <p:extLst>
      <p:ext uri="{BB962C8B-B14F-4D97-AF65-F5344CB8AC3E}">
        <p14:creationId xmlns:p14="http://schemas.microsoft.com/office/powerpoint/2010/main" val="3798017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09E46-FE3D-F544-B97D-5E14D6A50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Header Component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C2F7F-57E4-A147-928B-A0AC62BD4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241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the Angular command to create a new Angular component</a:t>
            </a:r>
          </a:p>
          <a:p>
            <a:pPr lvl="1"/>
            <a:r>
              <a:rPr lang="en-US" dirty="0"/>
              <a:t>Header component (*Use command in previous lessons)</a:t>
            </a:r>
          </a:p>
          <a:p>
            <a:pPr lvl="1"/>
            <a:r>
              <a:rPr lang="en-US" dirty="0"/>
              <a:t>Store header component under /app folder</a:t>
            </a:r>
          </a:p>
          <a:p>
            <a:r>
              <a:rPr lang="en-US" dirty="0"/>
              <a:t>Open </a:t>
            </a:r>
            <a:r>
              <a:rPr lang="en-US" dirty="0" err="1"/>
              <a:t>app.module.ts</a:t>
            </a:r>
            <a:r>
              <a:rPr lang="en-US" dirty="0"/>
              <a:t> and import </a:t>
            </a:r>
            <a:r>
              <a:rPr lang="en-US" dirty="0" err="1"/>
              <a:t>MatToolbarModule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Open </a:t>
            </a:r>
            <a:r>
              <a:rPr lang="en-US" dirty="0" err="1"/>
              <a:t>header.component.html</a:t>
            </a:r>
            <a:endParaRPr lang="en-US" dirty="0"/>
          </a:p>
          <a:p>
            <a:pPr lvl="1"/>
            <a:r>
              <a:rPr lang="en-US" dirty="0"/>
              <a:t>Add code: &lt;mat-toolbar color="primary"&gt;My Events&lt;/mat-toolbar&gt;</a:t>
            </a:r>
          </a:p>
          <a:p>
            <a:r>
              <a:rPr lang="en-US" dirty="0"/>
              <a:t>Open </a:t>
            </a:r>
            <a:r>
              <a:rPr lang="en-US" dirty="0" err="1"/>
              <a:t>app.component.html</a:t>
            </a:r>
            <a:endParaRPr lang="en-US" dirty="0"/>
          </a:p>
          <a:p>
            <a:pPr lvl="1"/>
            <a:r>
              <a:rPr lang="en-US" dirty="0"/>
              <a:t>Add &lt;app-header&gt;&lt;/app-header&gt;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Save changes and view result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CDD58A-A480-CB44-B99A-0BEA42C61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931" y="3315494"/>
            <a:ext cx="5689600" cy="457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A60358-4CFE-DE4C-A9D2-AB5D2D6AA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2201" y="2772604"/>
            <a:ext cx="1979271" cy="15429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0F95C9-EF7D-0949-AD19-9B93E4D4C4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188" y="5481697"/>
            <a:ext cx="3363973" cy="4761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BF0490-CFA0-3549-8C76-E681E48D10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0638" y="4840684"/>
            <a:ext cx="2710405" cy="192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166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ACEAE-0F5A-DE4A-B2BB-CDC4380A0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49E42-85B8-8847-9644-E4489F953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06669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Open </a:t>
            </a:r>
            <a:r>
              <a:rPr lang="en-US" dirty="0" err="1"/>
              <a:t>app.module.ts</a:t>
            </a:r>
            <a:r>
              <a:rPr lang="en-US" dirty="0"/>
              <a:t> and import </a:t>
            </a:r>
            <a:r>
              <a:rPr lang="en-US" dirty="0" err="1"/>
              <a:t>MatMenuModule</a:t>
            </a:r>
            <a:endParaRPr lang="en-US" dirty="0"/>
          </a:p>
          <a:p>
            <a:pPr lvl="1"/>
            <a:r>
              <a:rPr lang="en-US" dirty="0"/>
              <a:t>Add the following code:</a:t>
            </a:r>
          </a:p>
          <a:p>
            <a:pPr lvl="2"/>
            <a:r>
              <a:rPr lang="en-US" dirty="0"/>
              <a:t>import {</a:t>
            </a:r>
            <a:r>
              <a:rPr lang="en-US" dirty="0" err="1"/>
              <a:t>MatMenuModule</a:t>
            </a:r>
            <a:r>
              <a:rPr lang="en-US" dirty="0"/>
              <a:t>} from '@angular/material/menu’;</a:t>
            </a:r>
          </a:p>
          <a:p>
            <a:pPr lvl="2"/>
            <a:r>
              <a:rPr lang="en-US" dirty="0" err="1"/>
              <a:t>MatMenuModule</a:t>
            </a: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Open </a:t>
            </a:r>
            <a:r>
              <a:rPr lang="en-US" dirty="0" err="1"/>
              <a:t>header.component.html</a:t>
            </a:r>
            <a:r>
              <a:rPr lang="en-US" dirty="0"/>
              <a:t> and modify the code to include:</a:t>
            </a:r>
          </a:p>
          <a:p>
            <a:pPr marL="457200" lvl="1" indent="0">
              <a:buNone/>
            </a:pPr>
            <a:r>
              <a:rPr lang="en-US" dirty="0"/>
              <a:t>&lt;mat-toolbar color="primary"&gt;My Events &amp;</a:t>
            </a:r>
            <a:r>
              <a:rPr lang="en-US" dirty="0" err="1"/>
              <a:t>nbsp</a:t>
            </a:r>
            <a:r>
              <a:rPr lang="en-US" dirty="0"/>
              <a:t>;</a:t>
            </a:r>
          </a:p>
          <a:p>
            <a:pPr marL="457200" lvl="1" indent="0">
              <a:buNone/>
            </a:pPr>
            <a:r>
              <a:rPr lang="en-US" dirty="0"/>
              <a:t>&lt;button mat-button [</a:t>
            </a:r>
            <a:r>
              <a:rPr lang="en-US" dirty="0" err="1"/>
              <a:t>matMenuTriggerFor</a:t>
            </a:r>
            <a:r>
              <a:rPr lang="en-US" dirty="0"/>
              <a:t>]="menu"&gt;Menu&lt;/button&gt;</a:t>
            </a:r>
          </a:p>
          <a:p>
            <a:pPr marL="457200" lvl="1" indent="0">
              <a:buNone/>
            </a:pPr>
            <a:r>
              <a:rPr lang="en-US" dirty="0"/>
              <a:t>&lt;mat-menu #menu="</a:t>
            </a:r>
            <a:r>
              <a:rPr lang="en-US" dirty="0" err="1"/>
              <a:t>matMenu</a:t>
            </a:r>
            <a:r>
              <a:rPr lang="en-US" dirty="0"/>
              <a:t>"&gt;</a:t>
            </a:r>
          </a:p>
          <a:p>
            <a:pPr marL="457200" lvl="1" indent="0">
              <a:buNone/>
            </a:pPr>
            <a:r>
              <a:rPr lang="en-US" dirty="0"/>
              <a:t>&lt;button mat-menu-item&gt;Item 1&lt;/button&gt;</a:t>
            </a:r>
          </a:p>
          <a:p>
            <a:pPr marL="457200" lvl="1" indent="0">
              <a:buNone/>
            </a:pPr>
            <a:r>
              <a:rPr lang="en-US" dirty="0"/>
              <a:t>&lt;button mat-menu-item&gt;Item 2&lt;/button&gt;</a:t>
            </a:r>
          </a:p>
          <a:p>
            <a:pPr marL="457200" lvl="1" indent="0">
              <a:buNone/>
            </a:pPr>
            <a:r>
              <a:rPr lang="en-US" dirty="0"/>
              <a:t>&lt;/mat-menu&gt;</a:t>
            </a:r>
          </a:p>
          <a:p>
            <a:pPr marL="457200" lvl="1" indent="0">
              <a:buNone/>
            </a:pPr>
            <a:r>
              <a:rPr lang="en-US" dirty="0"/>
              <a:t>&lt;button mat-button&gt;List of Event&lt;/button&gt;</a:t>
            </a:r>
          </a:p>
          <a:p>
            <a:pPr marL="457200" lvl="1" indent="0">
              <a:buNone/>
            </a:pPr>
            <a:r>
              <a:rPr lang="en-US" dirty="0"/>
              <a:t>&lt;/mat-toolbar&gt;</a:t>
            </a:r>
          </a:p>
          <a:p>
            <a:r>
              <a:rPr lang="en-US" dirty="0"/>
              <a:t>Save and start server. Review changes.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82D6B3-AFD9-FF40-9B3B-32B821D29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4556" y="2503266"/>
            <a:ext cx="1810490" cy="159103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4477DA4-4645-5344-A9BC-EB642CDF11ED}"/>
              </a:ext>
            </a:extLst>
          </p:cNvPr>
          <p:cNvCxnSpPr>
            <a:cxnSpLocks/>
          </p:cNvCxnSpPr>
          <p:nvPr/>
        </p:nvCxnSpPr>
        <p:spPr>
          <a:xfrm>
            <a:off x="2355432" y="2604304"/>
            <a:ext cx="1035950" cy="1169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654FDDC-018A-E349-9D44-87D930343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779" y="3743485"/>
            <a:ext cx="4406487" cy="280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593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33C32-90A2-664F-8AF2-ECCA9C930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Event-List Component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A6B2F-1051-D043-BD80-37E001E0D0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Use the Angular command to create a new Angular component</a:t>
            </a:r>
          </a:p>
          <a:p>
            <a:pPr lvl="1"/>
            <a:r>
              <a:rPr lang="en-US" dirty="0"/>
              <a:t>Event-list component (*Use command in previous lessons)</a:t>
            </a:r>
          </a:p>
          <a:p>
            <a:r>
              <a:rPr lang="en-US" dirty="0"/>
              <a:t>Open </a:t>
            </a:r>
            <a:r>
              <a:rPr lang="en-US" dirty="0" err="1"/>
              <a:t>app.module.ts</a:t>
            </a:r>
            <a:r>
              <a:rPr lang="en-US" dirty="0"/>
              <a:t> and import </a:t>
            </a:r>
            <a:r>
              <a:rPr lang="en-US" dirty="0" err="1"/>
              <a:t>MatExpansionModule</a:t>
            </a:r>
            <a:endParaRPr lang="en-US" dirty="0"/>
          </a:p>
          <a:p>
            <a:pPr lvl="1"/>
            <a:r>
              <a:rPr lang="en-US" dirty="0"/>
              <a:t>Should be familiar with this process by now.</a:t>
            </a:r>
          </a:p>
          <a:p>
            <a:r>
              <a:rPr lang="en-US" dirty="0"/>
              <a:t>Open event-</a:t>
            </a:r>
            <a:r>
              <a:rPr lang="en-US" dirty="0" err="1"/>
              <a:t>list.component.html</a:t>
            </a:r>
            <a:endParaRPr lang="en-US" dirty="0"/>
          </a:p>
          <a:p>
            <a:pPr lvl="1"/>
            <a:r>
              <a:rPr lang="en-US" dirty="0"/>
              <a:t>Add the following code:</a:t>
            </a:r>
          </a:p>
          <a:p>
            <a:pPr marL="914400" lvl="2" indent="0">
              <a:buNone/>
            </a:pPr>
            <a:r>
              <a:rPr lang="en-US" dirty="0"/>
              <a:t>&lt;mat-accordion&gt;</a:t>
            </a:r>
          </a:p>
          <a:p>
            <a:pPr marL="914400" lvl="2" indent="0">
              <a:buNone/>
            </a:pPr>
            <a:r>
              <a:rPr lang="en-US" dirty="0"/>
              <a:t>&lt;mat-expansion-panel&gt;</a:t>
            </a:r>
          </a:p>
          <a:p>
            <a:pPr marL="914400" lvl="2" indent="0">
              <a:buNone/>
            </a:pPr>
            <a:r>
              <a:rPr lang="en-US" dirty="0"/>
              <a:t>&lt;mat-expansion-panel-header&gt;</a:t>
            </a:r>
          </a:p>
          <a:p>
            <a:pPr marL="914400" lvl="2" indent="0">
              <a:buNone/>
            </a:pPr>
            <a:r>
              <a:rPr lang="en-US" dirty="0"/>
              <a:t>Data for expansion</a:t>
            </a:r>
          </a:p>
          <a:p>
            <a:pPr marL="914400" lvl="2" indent="0">
              <a:buNone/>
            </a:pPr>
            <a:r>
              <a:rPr lang="en-US" dirty="0"/>
              <a:t>&lt;/mat-expansion-panel-header&gt;</a:t>
            </a:r>
          </a:p>
          <a:p>
            <a:pPr marL="914400" lvl="2" indent="0">
              <a:buNone/>
            </a:pPr>
            <a:r>
              <a:rPr lang="en-US" dirty="0"/>
              <a:t>&lt;p&gt;This is the primary content of the panel.&lt;/p&gt;</a:t>
            </a:r>
          </a:p>
          <a:p>
            <a:pPr marL="914400" lvl="2" indent="0">
              <a:buNone/>
            </a:pPr>
            <a:r>
              <a:rPr lang="en-US" dirty="0"/>
              <a:t>&lt;/mat-expansion-panel&gt;</a:t>
            </a:r>
          </a:p>
          <a:p>
            <a:pPr marL="914400" lvl="2" indent="0">
              <a:buNone/>
            </a:pPr>
            <a:r>
              <a:rPr lang="en-US" dirty="0"/>
              <a:t>&lt;/mat-accordion&gt;</a:t>
            </a:r>
          </a:p>
          <a:p>
            <a:r>
              <a:rPr lang="en-US" dirty="0"/>
              <a:t>Open </a:t>
            </a:r>
            <a:r>
              <a:rPr lang="en-US" dirty="0" err="1"/>
              <a:t>app.component.html</a:t>
            </a:r>
            <a:r>
              <a:rPr lang="en-US" dirty="0"/>
              <a:t> and modify code</a:t>
            </a:r>
          </a:p>
          <a:p>
            <a:r>
              <a:rPr lang="en-US" dirty="0"/>
              <a:t>Save files and review results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2446F-67E3-A442-BE69-A9B90111C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332" y="4959712"/>
            <a:ext cx="36068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43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33C32-90A2-664F-8AF2-ECCA9C930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Event-List Component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A6B2F-1051-D043-BD80-37E001E0D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2416"/>
          </a:xfrm>
        </p:spPr>
        <p:txBody>
          <a:bodyPr>
            <a:normAutofit fontScale="40000" lnSpcReduction="20000"/>
          </a:bodyPr>
          <a:lstStyle/>
          <a:p>
            <a:r>
              <a:rPr lang="en-US" dirty="0"/>
              <a:t>Open event-</a:t>
            </a:r>
            <a:r>
              <a:rPr lang="en-US" dirty="0" err="1"/>
              <a:t>list.component.ts</a:t>
            </a:r>
            <a:endParaRPr lang="en-US" dirty="0"/>
          </a:p>
          <a:p>
            <a:pPr lvl="1"/>
            <a:r>
              <a:rPr lang="en-US" dirty="0"/>
              <a:t>Add the following code:</a:t>
            </a:r>
          </a:p>
          <a:p>
            <a:pPr marL="914400" lvl="2" indent="0">
              <a:buNone/>
            </a:pPr>
            <a:r>
              <a:rPr lang="en-US" dirty="0"/>
              <a:t>events = [</a:t>
            </a:r>
          </a:p>
          <a:p>
            <a:pPr marL="914400" lvl="2" indent="0">
              <a:buNone/>
            </a:pPr>
            <a:r>
              <a:rPr lang="en-US" dirty="0"/>
              <a:t>{</a:t>
            </a:r>
            <a:r>
              <a:rPr lang="en-US" dirty="0" err="1"/>
              <a:t>eventTitle</a:t>
            </a:r>
            <a:r>
              <a:rPr lang="en-US" dirty="0"/>
              <a:t>: "First Event", </a:t>
            </a:r>
            <a:r>
              <a:rPr lang="en-US" dirty="0" err="1"/>
              <a:t>eventLocation</a:t>
            </a:r>
            <a:r>
              <a:rPr lang="en-US" dirty="0"/>
              <a:t>: "Nashville, Tennessee",</a:t>
            </a:r>
          </a:p>
          <a:p>
            <a:pPr marL="914400" lvl="2" indent="0">
              <a:buNone/>
            </a:pPr>
            <a:r>
              <a:rPr lang="en-US" dirty="0" err="1"/>
              <a:t>eventDescription</a:t>
            </a:r>
            <a:r>
              <a:rPr lang="en-US" dirty="0"/>
              <a:t>: "Best Event Ever!"},</a:t>
            </a:r>
          </a:p>
          <a:p>
            <a:pPr marL="914400" lvl="2" indent="0">
              <a:buNone/>
            </a:pPr>
            <a:r>
              <a:rPr lang="en-US" dirty="0"/>
              <a:t>{</a:t>
            </a:r>
            <a:r>
              <a:rPr lang="en-US" dirty="0" err="1"/>
              <a:t>eventTitle</a:t>
            </a:r>
            <a:r>
              <a:rPr lang="en-US" dirty="0"/>
              <a:t>: "Second Event", </a:t>
            </a:r>
            <a:r>
              <a:rPr lang="en-US" dirty="0" err="1"/>
              <a:t>eventLocation</a:t>
            </a:r>
            <a:r>
              <a:rPr lang="en-US" dirty="0"/>
              <a:t>: "Nashville, Tennessee",</a:t>
            </a:r>
          </a:p>
          <a:p>
            <a:pPr marL="914400" lvl="2" indent="0">
              <a:buNone/>
            </a:pPr>
            <a:r>
              <a:rPr lang="en-US" dirty="0" err="1"/>
              <a:t>eventDescription</a:t>
            </a:r>
            <a:r>
              <a:rPr lang="en-US" dirty="0"/>
              <a:t>: "Best Event Ever!"},</a:t>
            </a:r>
          </a:p>
          <a:p>
            <a:pPr marL="914400" lvl="2" indent="0">
              <a:buNone/>
            </a:pPr>
            <a:r>
              <a:rPr lang="en-US" dirty="0"/>
              <a:t>{</a:t>
            </a:r>
            <a:r>
              <a:rPr lang="en-US" dirty="0" err="1"/>
              <a:t>eventTitle</a:t>
            </a:r>
            <a:r>
              <a:rPr lang="en-US" dirty="0"/>
              <a:t>: "Third Event", </a:t>
            </a:r>
            <a:r>
              <a:rPr lang="en-US" dirty="0" err="1"/>
              <a:t>eventLocation</a:t>
            </a:r>
            <a:r>
              <a:rPr lang="en-US" dirty="0"/>
              <a:t>: "Nashville, Tennessee",</a:t>
            </a:r>
          </a:p>
          <a:p>
            <a:pPr marL="914400" lvl="2" indent="0">
              <a:buNone/>
            </a:pPr>
            <a:r>
              <a:rPr lang="en-US" dirty="0" err="1"/>
              <a:t>eventDescription</a:t>
            </a:r>
            <a:r>
              <a:rPr lang="en-US" dirty="0"/>
              <a:t>: "Best Event Ever!"}</a:t>
            </a:r>
          </a:p>
          <a:p>
            <a:pPr marL="914400" lvl="2" indent="0">
              <a:buNone/>
            </a:pPr>
            <a:r>
              <a:rPr lang="en-US" dirty="0"/>
              <a:t>];</a:t>
            </a:r>
          </a:p>
          <a:p>
            <a:r>
              <a:rPr lang="en-US" dirty="0"/>
              <a:t>Open event-</a:t>
            </a:r>
            <a:r>
              <a:rPr lang="en-US" dirty="0" err="1"/>
              <a:t>list.component.html</a:t>
            </a:r>
            <a:endParaRPr lang="en-US" dirty="0"/>
          </a:p>
          <a:p>
            <a:pPr lvl="1"/>
            <a:r>
              <a:rPr lang="en-US" dirty="0"/>
              <a:t>Add the following code:</a:t>
            </a:r>
          </a:p>
          <a:p>
            <a:pPr marL="914400" lvl="2" indent="0">
              <a:buNone/>
            </a:pPr>
            <a:r>
              <a:rPr lang="en-US" dirty="0"/>
              <a:t>&lt;mat-accordion&gt;</a:t>
            </a:r>
          </a:p>
          <a:p>
            <a:pPr marL="914400" lvl="2" indent="0">
              <a:buNone/>
            </a:pPr>
            <a:r>
              <a:rPr lang="en-US" dirty="0"/>
              <a:t>&lt;mat-expansion-panel *</a:t>
            </a:r>
            <a:r>
              <a:rPr lang="en-US" dirty="0" err="1"/>
              <a:t>ngFor</a:t>
            </a:r>
            <a:r>
              <a:rPr lang="en-US" dirty="0"/>
              <a:t>="let event of events"&gt;</a:t>
            </a:r>
          </a:p>
          <a:p>
            <a:pPr marL="914400" lvl="2" indent="0">
              <a:buNone/>
            </a:pPr>
            <a:r>
              <a:rPr lang="en-US" dirty="0"/>
              <a:t>&lt;mat-expansion-panel-header&gt;</a:t>
            </a:r>
          </a:p>
          <a:p>
            <a:pPr marL="914400" lvl="2" indent="0">
              <a:buNone/>
            </a:pPr>
            <a:r>
              <a:rPr lang="en-US" dirty="0"/>
              <a:t>{{</a:t>
            </a:r>
            <a:r>
              <a:rPr lang="en-US" dirty="0" err="1"/>
              <a:t>event.eventTitle</a:t>
            </a:r>
            <a:r>
              <a:rPr lang="en-US" dirty="0"/>
              <a:t>}}</a:t>
            </a:r>
          </a:p>
          <a:p>
            <a:pPr marL="914400" lvl="2" indent="0">
              <a:buNone/>
            </a:pPr>
            <a:r>
              <a:rPr lang="en-US" dirty="0"/>
              <a:t>&lt;/mat-expansion-panel-header&gt;</a:t>
            </a:r>
          </a:p>
          <a:p>
            <a:pPr marL="914400" lvl="2" indent="0">
              <a:buNone/>
            </a:pPr>
            <a:r>
              <a:rPr lang="en-US" dirty="0"/>
              <a:t>&lt;p&gt;{{</a:t>
            </a:r>
            <a:r>
              <a:rPr lang="en-US" dirty="0" err="1"/>
              <a:t>event.eventDescription</a:t>
            </a:r>
            <a:r>
              <a:rPr lang="en-US" dirty="0"/>
              <a:t>}}&lt;/p&gt;</a:t>
            </a:r>
          </a:p>
          <a:p>
            <a:pPr marL="914400" lvl="2" indent="0">
              <a:buNone/>
            </a:pPr>
            <a:r>
              <a:rPr lang="en-US" dirty="0"/>
              <a:t>&lt;</a:t>
            </a:r>
            <a:r>
              <a:rPr lang="en-US" dirty="0" err="1"/>
              <a:t>br</a:t>
            </a:r>
            <a:r>
              <a:rPr lang="en-US" dirty="0"/>
              <a:t>&gt;&lt;b&gt;Location: &lt;/b&gt;{{</a:t>
            </a:r>
            <a:r>
              <a:rPr lang="en-US" dirty="0" err="1"/>
              <a:t>event.eventLocation</a:t>
            </a:r>
            <a:r>
              <a:rPr lang="en-US" dirty="0"/>
              <a:t>}}</a:t>
            </a:r>
          </a:p>
          <a:p>
            <a:pPr marL="914400" lvl="2" indent="0">
              <a:buNone/>
            </a:pPr>
            <a:r>
              <a:rPr lang="en-US" dirty="0"/>
              <a:t>&lt;/mat-expansion-panel&gt;</a:t>
            </a:r>
          </a:p>
          <a:p>
            <a:pPr marL="914400" lvl="2" indent="0">
              <a:buNone/>
            </a:pPr>
            <a:r>
              <a:rPr lang="en-US" dirty="0"/>
              <a:t>&lt;/mat-accordion&gt;</a:t>
            </a:r>
          </a:p>
          <a:p>
            <a:r>
              <a:rPr lang="en-US" dirty="0"/>
              <a:t>Open event-</a:t>
            </a:r>
            <a:r>
              <a:rPr lang="en-US" dirty="0" err="1"/>
              <a:t>list.component.css</a:t>
            </a:r>
            <a:endParaRPr lang="en-US" dirty="0"/>
          </a:p>
          <a:p>
            <a:pPr lvl="1"/>
            <a:r>
              <a:rPr lang="en-US" dirty="0"/>
              <a:t>Add following code:</a:t>
            </a:r>
          </a:p>
          <a:p>
            <a:pPr marL="914400" lvl="2" indent="0">
              <a:buNone/>
            </a:pPr>
            <a:r>
              <a:rPr lang="en-US" dirty="0"/>
              <a:t>mat-expansion-panel{</a:t>
            </a:r>
          </a:p>
          <a:p>
            <a:pPr marL="914400" lvl="2" indent="0">
              <a:buNone/>
            </a:pPr>
            <a:r>
              <a:rPr lang="en-US" dirty="0"/>
              <a:t>width: 80%;</a:t>
            </a:r>
          </a:p>
          <a:p>
            <a:pPr marL="914400" lvl="2" indent="0">
              <a:buNone/>
            </a:pPr>
            <a:r>
              <a:rPr lang="en-US" dirty="0"/>
              <a:t>margin: 12px 100px;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r>
              <a:rPr lang="en-US" dirty="0"/>
              <a:t>Save files and review results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8744C1-EF01-204C-8E8D-9BBED4A75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3413" y="1690688"/>
            <a:ext cx="3697308" cy="20021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24E9FE-C343-E645-8289-835D6D966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3413" y="3827752"/>
            <a:ext cx="3854537" cy="27825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375425-7D48-9C47-AEEE-91A04DCB9C6A}"/>
              </a:ext>
            </a:extLst>
          </p:cNvPr>
          <p:cNvSpPr txBox="1"/>
          <p:nvPr/>
        </p:nvSpPr>
        <p:spPr>
          <a:xfrm>
            <a:off x="9329195" y="3633850"/>
            <a:ext cx="21760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&lt;mat-accordion multi=“true”&gt;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C41DA9-EA23-AA47-844E-8D1733677EF3}"/>
              </a:ext>
            </a:extLst>
          </p:cNvPr>
          <p:cNvCxnSpPr>
            <a:endCxn id="7" idx="1"/>
          </p:cNvCxnSpPr>
          <p:nvPr/>
        </p:nvCxnSpPr>
        <p:spPr>
          <a:xfrm>
            <a:off x="2627454" y="3768787"/>
            <a:ext cx="6701741" cy="3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6D35CF-CD5A-4541-84E9-B999D58A22B4}"/>
              </a:ext>
            </a:extLst>
          </p:cNvPr>
          <p:cNvSpPr txBox="1"/>
          <p:nvPr/>
        </p:nvSpPr>
        <p:spPr>
          <a:xfrm>
            <a:off x="9167149" y="3986821"/>
            <a:ext cx="3288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*this will allow multiple</a:t>
            </a:r>
          </a:p>
          <a:p>
            <a:r>
              <a:rPr lang="en-US" dirty="0"/>
              <a:t>Boxes to open simultaneously</a:t>
            </a:r>
          </a:p>
        </p:txBody>
      </p:sp>
    </p:spTree>
    <p:extLst>
      <p:ext uri="{BB962C8B-B14F-4D97-AF65-F5344CB8AC3E}">
        <p14:creationId xmlns:p14="http://schemas.microsoft.com/office/powerpoint/2010/main" val="3935603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33C32-90A2-664F-8AF2-ECCA9C930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Event-List Component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A6B2F-1051-D043-BD80-37E001E0D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241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Open event-</a:t>
            </a:r>
            <a:r>
              <a:rPr lang="en-US" dirty="0" err="1"/>
              <a:t>list.component.html</a:t>
            </a:r>
            <a:endParaRPr lang="en-US" dirty="0"/>
          </a:p>
          <a:p>
            <a:pPr lvl="1"/>
            <a:r>
              <a:rPr lang="en-US" dirty="0"/>
              <a:t>Add the following code:</a:t>
            </a:r>
          </a:p>
          <a:p>
            <a:pPr marL="914400" lvl="2" indent="0">
              <a:buNone/>
            </a:pPr>
            <a:r>
              <a:rPr lang="en-US" dirty="0"/>
              <a:t>&lt;mat-accordion *</a:t>
            </a:r>
            <a:r>
              <a:rPr lang="en-US" dirty="0" err="1"/>
              <a:t>ngIf</a:t>
            </a:r>
            <a:r>
              <a:rPr lang="en-US" dirty="0"/>
              <a:t>=“</a:t>
            </a:r>
            <a:r>
              <a:rPr lang="en-US" dirty="0" err="1"/>
              <a:t>events.length</a:t>
            </a:r>
            <a:r>
              <a:rPr lang="en-US" dirty="0"/>
              <a:t> &gt; 0”&gt;</a:t>
            </a:r>
          </a:p>
          <a:p>
            <a:pPr marL="914400" lvl="2" indent="0">
              <a:buNone/>
            </a:pPr>
            <a:r>
              <a:rPr lang="en-US" dirty="0"/>
              <a:t>&lt;mat-expansion-panel *</a:t>
            </a:r>
            <a:r>
              <a:rPr lang="en-US" dirty="0" err="1"/>
              <a:t>ngFor</a:t>
            </a:r>
            <a:r>
              <a:rPr lang="en-US" dirty="0"/>
              <a:t>="let event of events"&gt;</a:t>
            </a:r>
          </a:p>
          <a:p>
            <a:pPr marL="914400" lvl="2" indent="0">
              <a:buNone/>
            </a:pPr>
            <a:r>
              <a:rPr lang="en-US" dirty="0"/>
              <a:t>&lt;mat-expansion-panel-header&gt;</a:t>
            </a:r>
          </a:p>
          <a:p>
            <a:pPr marL="914400" lvl="2" indent="0">
              <a:buNone/>
            </a:pPr>
            <a:r>
              <a:rPr lang="en-US" dirty="0"/>
              <a:t>{{</a:t>
            </a:r>
            <a:r>
              <a:rPr lang="en-US" dirty="0" err="1"/>
              <a:t>event.eventTitle</a:t>
            </a:r>
            <a:r>
              <a:rPr lang="en-US" dirty="0"/>
              <a:t>}}</a:t>
            </a:r>
          </a:p>
          <a:p>
            <a:pPr marL="914400" lvl="2" indent="0">
              <a:buNone/>
            </a:pPr>
            <a:r>
              <a:rPr lang="en-US" dirty="0"/>
              <a:t>&lt;/mat-expansion-panel-header&gt;</a:t>
            </a:r>
          </a:p>
          <a:p>
            <a:pPr marL="914400" lvl="2" indent="0">
              <a:buNone/>
            </a:pPr>
            <a:r>
              <a:rPr lang="en-US" dirty="0"/>
              <a:t>&lt;p&gt;{{</a:t>
            </a:r>
            <a:r>
              <a:rPr lang="en-US" dirty="0" err="1"/>
              <a:t>event.eventDescription</a:t>
            </a:r>
            <a:r>
              <a:rPr lang="en-US" dirty="0"/>
              <a:t>}}&lt;/p&gt;</a:t>
            </a:r>
          </a:p>
          <a:p>
            <a:pPr marL="914400" lvl="2" indent="0">
              <a:buNone/>
            </a:pPr>
            <a:r>
              <a:rPr lang="en-US" dirty="0"/>
              <a:t>&lt;</a:t>
            </a:r>
            <a:r>
              <a:rPr lang="en-US" dirty="0" err="1"/>
              <a:t>br</a:t>
            </a:r>
            <a:r>
              <a:rPr lang="en-US" dirty="0"/>
              <a:t>&gt;&lt;b&gt;Location: &lt;/b&gt;{{</a:t>
            </a:r>
            <a:r>
              <a:rPr lang="en-US" dirty="0" err="1"/>
              <a:t>event.eventLocation</a:t>
            </a:r>
            <a:r>
              <a:rPr lang="en-US" dirty="0"/>
              <a:t>}}</a:t>
            </a:r>
          </a:p>
          <a:p>
            <a:pPr marL="914400" lvl="2" indent="0">
              <a:buNone/>
            </a:pPr>
            <a:r>
              <a:rPr lang="en-US" dirty="0"/>
              <a:t>&lt;/mat-expansion-panel&gt;</a:t>
            </a:r>
          </a:p>
          <a:p>
            <a:pPr marL="914400" lvl="2" indent="0">
              <a:buNone/>
            </a:pPr>
            <a:r>
              <a:rPr lang="en-US" dirty="0"/>
              <a:t>&lt;/mat-accordion&gt;</a:t>
            </a:r>
          </a:p>
          <a:p>
            <a:pPr marL="914400" lvl="2" indent="0">
              <a:buNone/>
            </a:pPr>
            <a:r>
              <a:rPr lang="en-US" dirty="0"/>
              <a:t>&lt;p *</a:t>
            </a:r>
            <a:r>
              <a:rPr lang="en-US" dirty="0" err="1"/>
              <a:t>ngIf</a:t>
            </a:r>
            <a:r>
              <a:rPr lang="en-US" dirty="0"/>
              <a:t>=“</a:t>
            </a:r>
            <a:r>
              <a:rPr lang="en-US" dirty="0" err="1"/>
              <a:t>events.length</a:t>
            </a:r>
            <a:r>
              <a:rPr lang="en-US" dirty="0"/>
              <a:t> &lt;= 0”&gt;No Posts Yet!&lt;/p&gt;</a:t>
            </a:r>
          </a:p>
          <a:p>
            <a:r>
              <a:rPr lang="en-US" dirty="0"/>
              <a:t>You can check if this works by opening up event-</a:t>
            </a:r>
            <a:r>
              <a:rPr lang="en-US" dirty="0" err="1"/>
              <a:t>list.component.ts</a:t>
            </a:r>
            <a:r>
              <a:rPr lang="en-US" dirty="0"/>
              <a:t> and forcing events to be an empty array. </a:t>
            </a:r>
          </a:p>
          <a:p>
            <a:r>
              <a:rPr lang="en-US" dirty="0"/>
              <a:t>Save files and review results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CAFF25-93F1-D141-845A-6BE4B0F33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5214" y="2164465"/>
            <a:ext cx="3447321" cy="329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316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BFFB3-DDCB-B64E-8D2B-AEED3BFEB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Post to A 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8B578-4471-8546-B539-AFE4FDCA6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two-way binding to capture user’s entered event information</a:t>
            </a:r>
          </a:p>
          <a:p>
            <a:r>
              <a:rPr lang="en-US" dirty="0"/>
              <a:t>Open event-</a:t>
            </a:r>
            <a:r>
              <a:rPr lang="en-US" dirty="0" err="1"/>
              <a:t>create.component.ts</a:t>
            </a:r>
            <a:endParaRPr lang="en-US" dirty="0"/>
          </a:p>
          <a:p>
            <a:pPr lvl="1"/>
            <a:r>
              <a:rPr lang="en-US" dirty="0"/>
              <a:t>Add following code under </a:t>
            </a:r>
            <a:r>
              <a:rPr lang="en-US" dirty="0" err="1"/>
              <a:t>EventCreateComponent</a:t>
            </a:r>
            <a:r>
              <a:rPr lang="en-US" dirty="0"/>
              <a:t>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Open event-</a:t>
            </a:r>
            <a:r>
              <a:rPr lang="en-US" dirty="0" err="1"/>
              <a:t>create.component.html</a:t>
            </a:r>
            <a:r>
              <a:rPr lang="en-US" dirty="0"/>
              <a:t> and modify code accordingly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9A7274-F61B-F447-A278-D1FE7FA69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731" y="3145742"/>
            <a:ext cx="5384800" cy="116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9D7363-4E68-2147-B10A-40A5BD264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731" y="4825048"/>
            <a:ext cx="5558259" cy="203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8730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BFFB3-DDCB-B64E-8D2B-AEED3BFEB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Post to A Form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8B578-4471-8546-B539-AFE4FDCA6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Save file and review changes</a:t>
            </a:r>
          </a:p>
          <a:p>
            <a:pPr lvl="1"/>
            <a:r>
              <a:rPr lang="en-US" dirty="0"/>
              <a:t>Notice you get an error.</a:t>
            </a:r>
          </a:p>
          <a:p>
            <a:pPr lvl="1"/>
            <a:r>
              <a:rPr lang="en-US" dirty="0"/>
              <a:t>We have not properly informed Angular of the </a:t>
            </a:r>
            <a:r>
              <a:rPr lang="en-US" dirty="0" err="1"/>
              <a:t>FormsModule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Open </a:t>
            </a:r>
            <a:r>
              <a:rPr lang="en-US" dirty="0" err="1"/>
              <a:t>app.module.ts</a:t>
            </a:r>
            <a:r>
              <a:rPr lang="en-US" dirty="0"/>
              <a:t> and modify code</a:t>
            </a:r>
          </a:p>
          <a:p>
            <a:pPr lvl="1"/>
            <a:r>
              <a:rPr lang="en-US" dirty="0"/>
              <a:t>Add import { </a:t>
            </a:r>
            <a:r>
              <a:rPr lang="en-US" dirty="0" err="1"/>
              <a:t>FormsModule</a:t>
            </a:r>
            <a:r>
              <a:rPr lang="en-US" dirty="0"/>
              <a:t> } from '@angular/forms’;</a:t>
            </a:r>
          </a:p>
          <a:p>
            <a:pPr lvl="1"/>
            <a:endParaRPr lang="en-US" dirty="0"/>
          </a:p>
          <a:p>
            <a:r>
              <a:rPr lang="en-US" dirty="0"/>
              <a:t>Save file and review changes.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9F7DBD-D3E8-934F-B6FA-1AA306C74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98" y="3429000"/>
            <a:ext cx="2090598" cy="191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22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C139A-741D-C849-9DEE-F4E604450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EventEmitter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3A71A-F259-9D4A-9B0D-B8599DCEF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EventEmitter</a:t>
            </a:r>
            <a:r>
              <a:rPr lang="en-US" dirty="0"/>
              <a:t> is used to emit custom events synchronously or asynchronously in components.</a:t>
            </a:r>
          </a:p>
          <a:p>
            <a:r>
              <a:rPr lang="en-US" dirty="0"/>
              <a:t>Open event-</a:t>
            </a:r>
            <a:r>
              <a:rPr lang="en-US" dirty="0" err="1"/>
              <a:t>create.component.ts</a:t>
            </a:r>
            <a:endParaRPr lang="en-US" dirty="0"/>
          </a:p>
          <a:p>
            <a:pPr lvl="1"/>
            <a:r>
              <a:rPr lang="en-US" dirty="0"/>
              <a:t>Add </a:t>
            </a:r>
            <a:r>
              <a:rPr lang="en-US" dirty="0" err="1"/>
              <a:t>EventEmitter</a:t>
            </a:r>
            <a:r>
              <a:rPr lang="en-US" dirty="0"/>
              <a:t> and Output to the import</a:t>
            </a:r>
          </a:p>
          <a:p>
            <a:pPr lvl="1"/>
            <a:r>
              <a:rPr lang="en-US" dirty="0"/>
              <a:t>Modify code in the following: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A550CC-DE2A-F74A-BEAC-92E27DD54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455" y="3515596"/>
            <a:ext cx="5538963" cy="246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3DDFE2-6E9D-0A44-889A-8D3ABF916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307" y="4001294"/>
            <a:ext cx="3953478" cy="285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615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C139A-741D-C849-9DEE-F4E604450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EventEmitter</a:t>
            </a:r>
            <a:r>
              <a:rPr lang="en-US" dirty="0"/>
              <a:t>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3A71A-F259-9D4A-9B0D-B8599DCEF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goal is to now view what the user is posting using event binding.</a:t>
            </a:r>
          </a:p>
          <a:p>
            <a:r>
              <a:rPr lang="en-US" dirty="0"/>
              <a:t>As well as, property binding to modify the DOM</a:t>
            </a:r>
          </a:p>
          <a:p>
            <a:r>
              <a:rPr lang="en-US" dirty="0"/>
              <a:t>Open </a:t>
            </a:r>
            <a:r>
              <a:rPr lang="en-US" dirty="0" err="1"/>
              <a:t>app.component.html</a:t>
            </a:r>
            <a:endParaRPr lang="en-US" dirty="0"/>
          </a:p>
          <a:p>
            <a:pPr lvl="1"/>
            <a:r>
              <a:rPr lang="en-US" dirty="0"/>
              <a:t>Modify code in the following:</a:t>
            </a:r>
          </a:p>
          <a:p>
            <a:endParaRPr lang="en-US" dirty="0"/>
          </a:p>
          <a:p>
            <a:r>
              <a:rPr lang="en-US" dirty="0"/>
              <a:t>Open </a:t>
            </a:r>
            <a:r>
              <a:rPr lang="en-US" dirty="0" err="1"/>
              <a:t>app.component.ts</a:t>
            </a:r>
            <a:endParaRPr lang="en-US" dirty="0"/>
          </a:p>
          <a:p>
            <a:pPr lvl="1"/>
            <a:r>
              <a:rPr lang="en-US" dirty="0"/>
              <a:t>Modify code in the following: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219DBA-CE5D-B04D-819B-091D2C89A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346" y="3276037"/>
            <a:ext cx="5883797" cy="9908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7E3F5E-4922-6B44-A1E7-5D3A3C1A0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7346" y="4562516"/>
            <a:ext cx="3403600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561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C139A-741D-C849-9DEE-F4E604450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EventEmitter</a:t>
            </a:r>
            <a:r>
              <a:rPr lang="en-US" dirty="0"/>
              <a:t>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3A71A-F259-9D4A-9B0D-B8599DCEF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same way we added the Output, we must now add the Input to show our list of events.</a:t>
            </a:r>
          </a:p>
          <a:p>
            <a:r>
              <a:rPr lang="en-US" dirty="0"/>
              <a:t>Open </a:t>
            </a:r>
            <a:r>
              <a:rPr lang="en-US" dirty="0" err="1"/>
              <a:t>app.component.html</a:t>
            </a:r>
            <a:endParaRPr lang="en-US" dirty="0"/>
          </a:p>
          <a:p>
            <a:pPr lvl="1"/>
            <a:r>
              <a:rPr lang="en-US" dirty="0"/>
              <a:t>Modify code in the following:</a:t>
            </a:r>
          </a:p>
          <a:p>
            <a:endParaRPr lang="en-US" dirty="0"/>
          </a:p>
          <a:p>
            <a:r>
              <a:rPr lang="en-US" dirty="0"/>
              <a:t>Open event-</a:t>
            </a:r>
            <a:r>
              <a:rPr lang="en-US" dirty="0" err="1"/>
              <a:t>list.component.ts</a:t>
            </a:r>
            <a:endParaRPr lang="en-US" dirty="0"/>
          </a:p>
          <a:p>
            <a:pPr lvl="1"/>
            <a:r>
              <a:rPr lang="en-US" dirty="0"/>
              <a:t>Modify code in the following:</a:t>
            </a:r>
          </a:p>
          <a:p>
            <a:endParaRPr lang="en-US" dirty="0"/>
          </a:p>
          <a:p>
            <a:r>
              <a:rPr lang="en-US" dirty="0"/>
              <a:t>Save file and review changes.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DE0F7C-2ED0-2C41-8ADE-A4E358032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8100" y="4765123"/>
            <a:ext cx="4826000" cy="2019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DE524A-236A-0F4E-8FA6-1196F61DD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8100" y="2318786"/>
            <a:ext cx="4914900" cy="2311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56056F-D1CF-CD47-B13D-D0FC507C4B4B}"/>
              </a:ext>
            </a:extLst>
          </p:cNvPr>
          <p:cNvCxnSpPr/>
          <p:nvPr/>
        </p:nvCxnSpPr>
        <p:spPr>
          <a:xfrm>
            <a:off x="5139159" y="4965539"/>
            <a:ext cx="555585" cy="115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973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4BBCC-427B-034A-8F64-66E04C12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Component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3889F-1AD2-7748-ADC3-A8AA3415C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Angular command to create a new project</a:t>
            </a:r>
          </a:p>
          <a:p>
            <a:pPr lvl="1"/>
            <a:r>
              <a:rPr lang="en-US" dirty="0" err="1"/>
              <a:t>eventsapp</a:t>
            </a:r>
            <a:r>
              <a:rPr lang="en-US" dirty="0"/>
              <a:t> (*Refer to prior lessons)</a:t>
            </a:r>
          </a:p>
          <a:p>
            <a:r>
              <a:rPr lang="en-US" dirty="0"/>
              <a:t>Use the Angular command to create a new Angular component</a:t>
            </a:r>
          </a:p>
          <a:p>
            <a:pPr lvl="1"/>
            <a:r>
              <a:rPr lang="en-US" dirty="0"/>
              <a:t>ng g c event-create</a:t>
            </a:r>
          </a:p>
        </p:txBody>
      </p:sp>
    </p:spTree>
    <p:extLst>
      <p:ext uri="{BB962C8B-B14F-4D97-AF65-F5344CB8AC3E}">
        <p14:creationId xmlns:p14="http://schemas.microsoft.com/office/powerpoint/2010/main" val="1677117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E6796-2B54-374A-9B94-6AFC69CD4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Redo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E0199-BD65-D741-9D21-C66BBFF01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now have a complete redo of code to clean it up a bit.</a:t>
            </a:r>
          </a:p>
        </p:txBody>
      </p:sp>
    </p:spTree>
    <p:extLst>
      <p:ext uri="{BB962C8B-B14F-4D97-AF65-F5344CB8AC3E}">
        <p14:creationId xmlns:p14="http://schemas.microsoft.com/office/powerpoint/2010/main" val="965612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77DE6-F9D9-B94C-A62D-EF99D67A2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75"/>
            <a:ext cx="10515600" cy="1325563"/>
          </a:xfrm>
        </p:spPr>
        <p:txBody>
          <a:bodyPr/>
          <a:lstStyle/>
          <a:p>
            <a:r>
              <a:rPr lang="en-US" dirty="0"/>
              <a:t>Forms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7D49D-2461-E646-BCCF-AA8CB0091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6998"/>
            <a:ext cx="10515600" cy="5822328"/>
          </a:xfrm>
        </p:spPr>
        <p:txBody>
          <a:bodyPr>
            <a:normAutofit fontScale="40000" lnSpcReduction="20000"/>
          </a:bodyPr>
          <a:lstStyle/>
          <a:p>
            <a:r>
              <a:rPr lang="en-US" dirty="0"/>
              <a:t>Local reference can fetch a value of any input through local references using ‘#’.</a:t>
            </a:r>
          </a:p>
          <a:p>
            <a:r>
              <a:rPr lang="en-US" b="1" dirty="0"/>
              <a:t>Open event-</a:t>
            </a:r>
            <a:r>
              <a:rPr lang="en-US" b="1" dirty="0" err="1"/>
              <a:t>create.component.html</a:t>
            </a:r>
            <a:endParaRPr lang="en-US" b="1" dirty="0"/>
          </a:p>
          <a:p>
            <a:pPr lvl="1"/>
            <a:r>
              <a:rPr lang="en-US" dirty="0"/>
              <a:t>Modify code in the following:</a:t>
            </a:r>
          </a:p>
          <a:p>
            <a:pPr marL="914400" lvl="2" indent="0">
              <a:buNone/>
            </a:pPr>
            <a:r>
              <a:rPr lang="en-US" dirty="0"/>
              <a:t>&lt;mat-card&gt;</a:t>
            </a:r>
          </a:p>
          <a:p>
            <a:pPr marL="914400" lvl="2" indent="0">
              <a:buNone/>
            </a:pPr>
            <a:r>
              <a:rPr lang="en-US" dirty="0"/>
              <a:t>&lt;form (submit)="</a:t>
            </a:r>
            <a:r>
              <a:rPr lang="en-US" dirty="0" err="1"/>
              <a:t>onAddEvent</a:t>
            </a:r>
            <a:r>
              <a:rPr lang="en-US" dirty="0"/>
              <a:t>(</a:t>
            </a:r>
            <a:r>
              <a:rPr lang="en-US" dirty="0" err="1"/>
              <a:t>postForm</a:t>
            </a:r>
            <a:r>
              <a:rPr lang="en-US" dirty="0"/>
              <a:t>)" #</a:t>
            </a:r>
            <a:r>
              <a:rPr lang="en-US" dirty="0" err="1"/>
              <a:t>postForm</a:t>
            </a:r>
            <a:r>
              <a:rPr lang="en-US" dirty="0"/>
              <a:t>="</a:t>
            </a:r>
            <a:r>
              <a:rPr lang="en-US" dirty="0" err="1"/>
              <a:t>ngForm</a:t>
            </a:r>
            <a:r>
              <a:rPr lang="en-US" dirty="0"/>
              <a:t>"&gt;</a:t>
            </a:r>
          </a:p>
          <a:p>
            <a:pPr marL="914400" lvl="2" indent="0">
              <a:buNone/>
            </a:pPr>
            <a:r>
              <a:rPr lang="en-US" dirty="0"/>
              <a:t>&lt;mat-form-field&gt;</a:t>
            </a:r>
          </a:p>
          <a:p>
            <a:pPr marL="914400" lvl="2" indent="0">
              <a:buNone/>
            </a:pPr>
            <a:r>
              <a:rPr lang="en-US" dirty="0"/>
              <a:t>&lt;input </a:t>
            </a:r>
            <a:r>
              <a:rPr lang="en-US" dirty="0" err="1"/>
              <a:t>matInput</a:t>
            </a:r>
            <a:r>
              <a:rPr lang="en-US" dirty="0"/>
              <a:t> type="text"</a:t>
            </a:r>
          </a:p>
          <a:p>
            <a:pPr marL="914400" lvl="2" indent="0">
              <a:buNone/>
            </a:pPr>
            <a:r>
              <a:rPr lang="en-US" dirty="0"/>
              <a:t>name="title"</a:t>
            </a:r>
          </a:p>
          <a:p>
            <a:pPr marL="914400" lvl="2" indent="0">
              <a:buNone/>
            </a:pPr>
            <a:r>
              <a:rPr lang="en-US" dirty="0" err="1"/>
              <a:t>ngModel</a:t>
            </a:r>
            <a:r>
              <a:rPr lang="en-US" dirty="0"/>
              <a:t> required</a:t>
            </a:r>
          </a:p>
          <a:p>
            <a:pPr marL="914400" lvl="2" indent="0">
              <a:buNone/>
            </a:pPr>
            <a:r>
              <a:rPr lang="en-US" dirty="0"/>
              <a:t>placeholder="Enter Event Title"</a:t>
            </a:r>
          </a:p>
          <a:p>
            <a:pPr marL="914400" lvl="2" indent="0">
              <a:buNone/>
            </a:pPr>
            <a:r>
              <a:rPr lang="en-US" dirty="0"/>
              <a:t>#title="</a:t>
            </a:r>
            <a:r>
              <a:rPr lang="en-US" dirty="0" err="1"/>
              <a:t>ngModel</a:t>
            </a:r>
            <a:r>
              <a:rPr lang="en-US" dirty="0"/>
              <a:t>"&gt;</a:t>
            </a:r>
          </a:p>
          <a:p>
            <a:pPr marL="914400" lvl="2" indent="0">
              <a:buNone/>
            </a:pPr>
            <a:r>
              <a:rPr lang="en-US" dirty="0"/>
              <a:t>&lt;mat-error *</a:t>
            </a:r>
            <a:r>
              <a:rPr lang="en-US" dirty="0" err="1"/>
              <a:t>ngIf</a:t>
            </a:r>
            <a:r>
              <a:rPr lang="en-US" dirty="0"/>
              <a:t>="</a:t>
            </a:r>
            <a:r>
              <a:rPr lang="en-US" dirty="0" err="1"/>
              <a:t>title.invalid</a:t>
            </a:r>
            <a:r>
              <a:rPr lang="en-US" dirty="0"/>
              <a:t>"&gt;Please enter a title&lt;/mat-error&gt;</a:t>
            </a:r>
          </a:p>
          <a:p>
            <a:pPr marL="914400" lvl="2" indent="0">
              <a:buNone/>
            </a:pPr>
            <a:r>
              <a:rPr lang="en-US" dirty="0"/>
              <a:t>&lt;/mat-form-field&gt;</a:t>
            </a:r>
          </a:p>
          <a:p>
            <a:pPr marL="914400" lvl="2" indent="0">
              <a:buNone/>
            </a:pPr>
            <a:r>
              <a:rPr lang="en-US" dirty="0"/>
              <a:t>&lt;mat-form-field&gt;</a:t>
            </a:r>
          </a:p>
          <a:p>
            <a:pPr marL="914400" lvl="2" indent="0">
              <a:buNone/>
            </a:pPr>
            <a:r>
              <a:rPr lang="en-US" dirty="0"/>
              <a:t>&lt;input </a:t>
            </a:r>
            <a:r>
              <a:rPr lang="en-US" dirty="0" err="1"/>
              <a:t>matInput</a:t>
            </a:r>
            <a:r>
              <a:rPr lang="en-US" dirty="0"/>
              <a:t> type="text"</a:t>
            </a:r>
          </a:p>
          <a:p>
            <a:pPr marL="914400" lvl="2" indent="0">
              <a:buNone/>
            </a:pPr>
            <a:r>
              <a:rPr lang="en-US" dirty="0"/>
              <a:t>name="location"</a:t>
            </a:r>
          </a:p>
          <a:p>
            <a:pPr marL="914400" lvl="2" indent="0">
              <a:buNone/>
            </a:pPr>
            <a:r>
              <a:rPr lang="en-US" dirty="0" err="1"/>
              <a:t>ngModel</a:t>
            </a:r>
            <a:r>
              <a:rPr lang="en-US" dirty="0"/>
              <a:t> required</a:t>
            </a:r>
          </a:p>
          <a:p>
            <a:pPr marL="914400" lvl="2" indent="0">
              <a:buNone/>
            </a:pPr>
            <a:r>
              <a:rPr lang="en-US" dirty="0"/>
              <a:t>placeholder="Enter Event Location"</a:t>
            </a:r>
          </a:p>
          <a:p>
            <a:pPr marL="914400" lvl="2" indent="0">
              <a:buNone/>
            </a:pPr>
            <a:r>
              <a:rPr lang="en-US" dirty="0"/>
              <a:t>#location="</a:t>
            </a:r>
            <a:r>
              <a:rPr lang="en-US" dirty="0" err="1"/>
              <a:t>ngModel</a:t>
            </a:r>
            <a:r>
              <a:rPr lang="en-US" dirty="0"/>
              <a:t>"&gt;</a:t>
            </a:r>
          </a:p>
          <a:p>
            <a:pPr marL="914400" lvl="2" indent="0">
              <a:buNone/>
            </a:pPr>
            <a:r>
              <a:rPr lang="en-US" dirty="0"/>
              <a:t>&lt;mat-error *</a:t>
            </a:r>
            <a:r>
              <a:rPr lang="en-US" dirty="0" err="1"/>
              <a:t>ngIf</a:t>
            </a:r>
            <a:r>
              <a:rPr lang="en-US" dirty="0"/>
              <a:t>="</a:t>
            </a:r>
            <a:r>
              <a:rPr lang="en-US" dirty="0" err="1"/>
              <a:t>location.invalid</a:t>
            </a:r>
            <a:r>
              <a:rPr lang="en-US" dirty="0"/>
              <a:t>"&gt;Please enter a title&lt;/mat-error&gt;</a:t>
            </a:r>
          </a:p>
          <a:p>
            <a:pPr marL="914400" lvl="2" indent="0">
              <a:buNone/>
            </a:pPr>
            <a:r>
              <a:rPr lang="en-US" dirty="0"/>
              <a:t>&lt;/mat-form-field&gt;</a:t>
            </a:r>
          </a:p>
          <a:p>
            <a:pPr marL="914400" lvl="2" indent="0">
              <a:buNone/>
            </a:pPr>
            <a:r>
              <a:rPr lang="en-US" dirty="0"/>
              <a:t>&lt;mat-form-field&gt;</a:t>
            </a:r>
          </a:p>
          <a:p>
            <a:pPr marL="914400" lvl="2" indent="0">
              <a:buNone/>
            </a:pPr>
            <a:r>
              <a:rPr lang="en-US" dirty="0"/>
              <a:t>&lt;</a:t>
            </a:r>
            <a:r>
              <a:rPr lang="en-US" dirty="0" err="1"/>
              <a:t>textarea</a:t>
            </a:r>
            <a:r>
              <a:rPr lang="en-US" dirty="0"/>
              <a:t> </a:t>
            </a:r>
            <a:r>
              <a:rPr lang="en-US" dirty="0" err="1"/>
              <a:t>matInput</a:t>
            </a:r>
            <a:r>
              <a:rPr lang="en-US" dirty="0"/>
              <a:t> rows="8"</a:t>
            </a:r>
          </a:p>
          <a:p>
            <a:pPr marL="914400" lvl="2" indent="0">
              <a:buNone/>
            </a:pPr>
            <a:r>
              <a:rPr lang="en-US" dirty="0"/>
              <a:t>name="description"</a:t>
            </a:r>
          </a:p>
          <a:p>
            <a:pPr marL="914400" lvl="2" indent="0">
              <a:buNone/>
            </a:pPr>
            <a:r>
              <a:rPr lang="en-US" dirty="0" err="1"/>
              <a:t>ngModel</a:t>
            </a:r>
            <a:r>
              <a:rPr lang="en-US" dirty="0"/>
              <a:t> required</a:t>
            </a:r>
          </a:p>
          <a:p>
            <a:pPr marL="914400" lvl="2" indent="0">
              <a:buNone/>
            </a:pPr>
            <a:r>
              <a:rPr lang="en-US" dirty="0"/>
              <a:t>placeholder="Enter Event Description"</a:t>
            </a:r>
          </a:p>
          <a:p>
            <a:pPr marL="914400" lvl="2" indent="0">
              <a:buNone/>
            </a:pPr>
            <a:r>
              <a:rPr lang="en-US" dirty="0"/>
              <a:t>#description="</a:t>
            </a:r>
            <a:r>
              <a:rPr lang="en-US" dirty="0" err="1"/>
              <a:t>ngModel</a:t>
            </a:r>
            <a:r>
              <a:rPr lang="en-US" dirty="0"/>
              <a:t>"&gt;</a:t>
            </a:r>
          </a:p>
          <a:p>
            <a:pPr marL="914400" lvl="2" indent="0">
              <a:buNone/>
            </a:pPr>
            <a:r>
              <a:rPr lang="en-US" dirty="0"/>
              <a:t>&lt;mat-error *</a:t>
            </a:r>
            <a:r>
              <a:rPr lang="en-US" dirty="0" err="1"/>
              <a:t>ngIf</a:t>
            </a:r>
            <a:r>
              <a:rPr lang="en-US" dirty="0"/>
              <a:t>="</a:t>
            </a:r>
            <a:r>
              <a:rPr lang="en-US" dirty="0" err="1"/>
              <a:t>description.invalid</a:t>
            </a:r>
            <a:r>
              <a:rPr lang="en-US" dirty="0"/>
              <a:t>"&gt;Please enter a title&lt;/mat-error&gt;Enter your event details&lt;/</a:t>
            </a:r>
            <a:r>
              <a:rPr lang="en-US" dirty="0" err="1"/>
              <a:t>textarea</a:t>
            </a:r>
            <a:r>
              <a:rPr lang="en-US" dirty="0"/>
              <a:t>&gt;&lt;</a:t>
            </a:r>
            <a:r>
              <a:rPr lang="en-US" dirty="0" err="1"/>
              <a:t>br</a:t>
            </a:r>
            <a:r>
              <a:rPr lang="en-US" dirty="0"/>
              <a:t>&gt;</a:t>
            </a:r>
          </a:p>
          <a:p>
            <a:pPr marL="914400" lvl="2" indent="0">
              <a:buNone/>
            </a:pPr>
            <a:r>
              <a:rPr lang="en-US" dirty="0"/>
              <a:t>&lt;button</a:t>
            </a:r>
          </a:p>
          <a:p>
            <a:pPr marL="914400" lvl="2" indent="0">
              <a:buNone/>
            </a:pPr>
            <a:r>
              <a:rPr lang="en-US" dirty="0"/>
              <a:t>mat-raised-button</a:t>
            </a:r>
          </a:p>
          <a:p>
            <a:pPr marL="914400" lvl="2" indent="0">
              <a:buNone/>
            </a:pPr>
            <a:r>
              <a:rPr lang="en-US" dirty="0"/>
              <a:t>color="primary"</a:t>
            </a:r>
          </a:p>
          <a:p>
            <a:pPr marL="914400" lvl="2" indent="0">
              <a:buNone/>
            </a:pPr>
            <a:r>
              <a:rPr lang="en-US" dirty="0"/>
              <a:t>type="submit"&gt;Save Event&lt;/button&gt;</a:t>
            </a:r>
          </a:p>
          <a:p>
            <a:pPr marL="914400" lvl="2" indent="0">
              <a:buNone/>
            </a:pPr>
            <a:r>
              <a:rPr lang="en-US" dirty="0"/>
              <a:t>&lt;/mat-form-field&gt;</a:t>
            </a:r>
          </a:p>
          <a:p>
            <a:pPr marL="914400" lvl="2" indent="0">
              <a:buNone/>
            </a:pPr>
            <a:r>
              <a:rPr lang="en-US" dirty="0"/>
              <a:t>&lt;/form&gt;</a:t>
            </a:r>
          </a:p>
          <a:p>
            <a:pPr marL="914400" lvl="2" indent="0">
              <a:buNone/>
            </a:pPr>
            <a:r>
              <a:rPr lang="en-US" dirty="0"/>
              <a:t>&lt;/mat-card&gt;</a:t>
            </a:r>
          </a:p>
          <a:p>
            <a:pPr marL="457200" lvl="1" indent="0">
              <a:buNone/>
            </a:pPr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B8405D1-3986-5B46-B24D-B81E2D240A7D}"/>
              </a:ext>
            </a:extLst>
          </p:cNvPr>
          <p:cNvCxnSpPr/>
          <p:nvPr/>
        </p:nvCxnSpPr>
        <p:spPr>
          <a:xfrm flipH="1">
            <a:off x="3912243" y="1157468"/>
            <a:ext cx="1655180" cy="590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CCA9708-8EA0-A147-AB1D-13024BC3C429}"/>
              </a:ext>
            </a:extLst>
          </p:cNvPr>
          <p:cNvCxnSpPr>
            <a:cxnSpLocks/>
          </p:cNvCxnSpPr>
          <p:nvPr/>
        </p:nvCxnSpPr>
        <p:spPr>
          <a:xfrm flipH="1">
            <a:off x="2048719" y="1157468"/>
            <a:ext cx="3518704" cy="1539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1307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77DE6-F9D9-B94C-A62D-EF99D67A2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75"/>
            <a:ext cx="10515600" cy="1325563"/>
          </a:xfrm>
        </p:spPr>
        <p:txBody>
          <a:bodyPr/>
          <a:lstStyle/>
          <a:p>
            <a:r>
              <a:rPr lang="en-US" dirty="0"/>
              <a:t>Forms Enhancement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7D49D-2461-E646-BCCF-AA8CB0091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6998"/>
            <a:ext cx="10515600" cy="582232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Local reference can fetch a value of any input through local references using ‘#’.</a:t>
            </a:r>
          </a:p>
          <a:p>
            <a:r>
              <a:rPr lang="en-US" b="1" dirty="0"/>
              <a:t>Open event-</a:t>
            </a:r>
            <a:r>
              <a:rPr lang="en-US" b="1" dirty="0" err="1"/>
              <a:t>create.component.ts</a:t>
            </a:r>
            <a:endParaRPr lang="en-US" b="1" dirty="0"/>
          </a:p>
          <a:p>
            <a:pPr lvl="1"/>
            <a:r>
              <a:rPr lang="en-US" dirty="0"/>
              <a:t>Modify code in the following:</a:t>
            </a:r>
          </a:p>
          <a:p>
            <a:pPr marL="914400" lvl="2" indent="0">
              <a:buNone/>
            </a:pPr>
            <a:r>
              <a:rPr lang="en-US" dirty="0"/>
              <a:t>export class </a:t>
            </a:r>
            <a:r>
              <a:rPr lang="en-US" dirty="0" err="1"/>
              <a:t>EventCreateComponent</a:t>
            </a:r>
            <a:r>
              <a:rPr lang="en-US" dirty="0"/>
              <a:t> implements </a:t>
            </a:r>
            <a:r>
              <a:rPr lang="en-US" dirty="0" err="1"/>
              <a:t>OnInit</a:t>
            </a:r>
            <a:r>
              <a:rPr lang="en-US" dirty="0"/>
              <a:t> {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@Output() </a:t>
            </a:r>
            <a:r>
              <a:rPr lang="en-US" dirty="0" err="1"/>
              <a:t>userEventCreated</a:t>
            </a:r>
            <a:r>
              <a:rPr lang="en-US" dirty="0"/>
              <a:t> = new </a:t>
            </a:r>
            <a:r>
              <a:rPr lang="en-US" dirty="0" err="1"/>
              <a:t>EventEmitter</a:t>
            </a:r>
            <a:r>
              <a:rPr lang="en-US" dirty="0"/>
              <a:t>();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 err="1"/>
              <a:t>onAddEvent</a:t>
            </a:r>
            <a:r>
              <a:rPr lang="en-US" dirty="0"/>
              <a:t> (form: </a:t>
            </a:r>
            <a:r>
              <a:rPr lang="en-US" dirty="0" err="1"/>
              <a:t>NgForm</a:t>
            </a:r>
            <a:r>
              <a:rPr lang="en-US" dirty="0"/>
              <a:t>){</a:t>
            </a:r>
          </a:p>
          <a:p>
            <a:pPr marL="914400" lvl="2" indent="0">
              <a:buNone/>
            </a:pPr>
            <a:r>
              <a:rPr lang="en-US" dirty="0"/>
              <a:t>if (</a:t>
            </a:r>
            <a:r>
              <a:rPr lang="en-US" dirty="0" err="1"/>
              <a:t>form.invalid</a:t>
            </a:r>
            <a:r>
              <a:rPr lang="en-US" dirty="0"/>
              <a:t>){</a:t>
            </a:r>
          </a:p>
          <a:p>
            <a:pPr marL="914400" lvl="2" indent="0">
              <a:buNone/>
            </a:pPr>
            <a:r>
              <a:rPr lang="en-US" dirty="0"/>
              <a:t>return;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r>
              <a:rPr lang="en-US" dirty="0" err="1"/>
              <a:t>this.eventsService.addEvent</a:t>
            </a:r>
            <a:r>
              <a:rPr lang="en-US" dirty="0"/>
              <a:t>(</a:t>
            </a:r>
            <a:r>
              <a:rPr lang="en-US" dirty="0" err="1"/>
              <a:t>form.value.title</a:t>
            </a:r>
            <a:r>
              <a:rPr lang="en-US" dirty="0"/>
              <a:t>, </a:t>
            </a:r>
            <a:r>
              <a:rPr lang="en-US" dirty="0" err="1"/>
              <a:t>form.value.location</a:t>
            </a:r>
            <a:r>
              <a:rPr lang="en-US" dirty="0"/>
              <a:t>, </a:t>
            </a:r>
            <a:r>
              <a:rPr lang="en-US" dirty="0" err="1"/>
              <a:t>form.value.description</a:t>
            </a:r>
            <a:r>
              <a:rPr lang="en-US" dirty="0"/>
              <a:t>);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}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constructor(public </a:t>
            </a:r>
            <a:r>
              <a:rPr lang="en-US" dirty="0" err="1"/>
              <a:t>eventsService</a:t>
            </a:r>
            <a:r>
              <a:rPr lang="en-US" dirty="0"/>
              <a:t>: </a:t>
            </a:r>
            <a:r>
              <a:rPr lang="en-US" dirty="0" err="1"/>
              <a:t>EventsService</a:t>
            </a:r>
            <a:r>
              <a:rPr lang="en-US" dirty="0"/>
              <a:t>) { }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 err="1"/>
              <a:t>ngOnInit</a:t>
            </a:r>
            <a:r>
              <a:rPr lang="en-US" dirty="0"/>
              <a:t>(): void {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}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7B551C-69F0-4642-B64B-B5C15169F2E0}"/>
              </a:ext>
            </a:extLst>
          </p:cNvPr>
          <p:cNvSpPr txBox="1"/>
          <p:nvPr/>
        </p:nvSpPr>
        <p:spPr>
          <a:xfrm>
            <a:off x="8449520" y="1678329"/>
            <a:ext cx="3425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Used to provide access to the form data!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0A09372-C614-8849-95DF-3ABA04FDD5DA}"/>
              </a:ext>
            </a:extLst>
          </p:cNvPr>
          <p:cNvCxnSpPr/>
          <p:nvPr/>
        </p:nvCxnSpPr>
        <p:spPr>
          <a:xfrm flipH="1">
            <a:off x="4433104" y="2037144"/>
            <a:ext cx="3981691" cy="1226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7CBABDF-2B9F-CD48-A369-19DFA3847DA5}"/>
              </a:ext>
            </a:extLst>
          </p:cNvPr>
          <p:cNvCxnSpPr/>
          <p:nvPr/>
        </p:nvCxnSpPr>
        <p:spPr>
          <a:xfrm>
            <a:off x="3565003" y="3429000"/>
            <a:ext cx="1412111" cy="969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8E48AD7-2012-CA47-BE06-3D20FC09F1D3}"/>
              </a:ext>
            </a:extLst>
          </p:cNvPr>
          <p:cNvCxnSpPr>
            <a:cxnSpLocks/>
          </p:cNvCxnSpPr>
          <p:nvPr/>
        </p:nvCxnSpPr>
        <p:spPr>
          <a:xfrm>
            <a:off x="3565003" y="3429000"/>
            <a:ext cx="3865944" cy="888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8147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1EE53-3A4D-0046-931D-E719B4FEC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the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DD3EC-624B-644A-9144-D06DFA1CC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Open event-</a:t>
            </a:r>
            <a:r>
              <a:rPr lang="en-US" dirty="0" err="1"/>
              <a:t>list.component.html</a:t>
            </a:r>
            <a:endParaRPr lang="en-US" dirty="0"/>
          </a:p>
          <a:p>
            <a:pPr lvl="1"/>
            <a:r>
              <a:rPr lang="en-US" dirty="0"/>
              <a:t>Update the following code:</a:t>
            </a:r>
          </a:p>
          <a:p>
            <a:pPr marL="914400" lvl="2" indent="0">
              <a:buNone/>
            </a:pPr>
            <a:r>
              <a:rPr lang="en-US" dirty="0"/>
              <a:t>&lt;mat-accordion *</a:t>
            </a:r>
            <a:r>
              <a:rPr lang="en-US" dirty="0" err="1"/>
              <a:t>ngIf</a:t>
            </a:r>
            <a:r>
              <a:rPr lang="en-US" dirty="0"/>
              <a:t>="</a:t>
            </a:r>
            <a:r>
              <a:rPr lang="en-US" dirty="0" err="1"/>
              <a:t>events.length</a:t>
            </a:r>
            <a:r>
              <a:rPr lang="en-US" dirty="0"/>
              <a:t> &gt; 0"&gt;</a:t>
            </a:r>
          </a:p>
          <a:p>
            <a:pPr marL="914400" lvl="2" indent="0">
              <a:buNone/>
            </a:pPr>
            <a:r>
              <a:rPr lang="en-US" dirty="0"/>
              <a:t>&lt;mat-expansion-panel *</a:t>
            </a:r>
            <a:r>
              <a:rPr lang="en-US" dirty="0" err="1"/>
              <a:t>ngFor</a:t>
            </a:r>
            <a:r>
              <a:rPr lang="en-US" dirty="0"/>
              <a:t>="let event of events"&gt;</a:t>
            </a:r>
          </a:p>
          <a:p>
            <a:pPr marL="914400" lvl="2" indent="0">
              <a:buNone/>
            </a:pPr>
            <a:r>
              <a:rPr lang="en-US" dirty="0"/>
              <a:t>&lt;mat-expansion-panel-header&gt;</a:t>
            </a:r>
          </a:p>
          <a:p>
            <a:pPr marL="914400" lvl="2" indent="0">
              <a:buNone/>
            </a:pPr>
            <a:r>
              <a:rPr lang="en-US" dirty="0"/>
              <a:t>{{</a:t>
            </a:r>
            <a:r>
              <a:rPr lang="en-US" dirty="0" err="1"/>
              <a:t>event.title</a:t>
            </a:r>
            <a:r>
              <a:rPr lang="en-US" dirty="0"/>
              <a:t>}}</a:t>
            </a:r>
          </a:p>
          <a:p>
            <a:pPr marL="914400" lvl="2" indent="0">
              <a:buNone/>
            </a:pPr>
            <a:r>
              <a:rPr lang="en-US" dirty="0"/>
              <a:t>&lt;/mat-expansion-panel-header&gt;</a:t>
            </a:r>
          </a:p>
          <a:p>
            <a:pPr marL="914400" lvl="2" indent="0">
              <a:buNone/>
            </a:pPr>
            <a:r>
              <a:rPr lang="en-US" dirty="0"/>
              <a:t>&lt;p&gt;{{</a:t>
            </a:r>
            <a:r>
              <a:rPr lang="en-US" dirty="0" err="1"/>
              <a:t>event.description</a:t>
            </a:r>
            <a:r>
              <a:rPr lang="en-US" dirty="0"/>
              <a:t>}}&lt;/p&gt;</a:t>
            </a:r>
          </a:p>
          <a:p>
            <a:pPr marL="914400" lvl="2" indent="0">
              <a:buNone/>
            </a:pPr>
            <a:r>
              <a:rPr lang="en-US" dirty="0"/>
              <a:t>&lt;</a:t>
            </a:r>
            <a:r>
              <a:rPr lang="en-US" dirty="0" err="1"/>
              <a:t>br</a:t>
            </a:r>
            <a:r>
              <a:rPr lang="en-US" dirty="0"/>
              <a:t>&gt;&lt;b&gt;Location: &lt;/b&gt;{{</a:t>
            </a:r>
            <a:r>
              <a:rPr lang="en-US" dirty="0" err="1"/>
              <a:t>event.location</a:t>
            </a:r>
            <a:r>
              <a:rPr lang="en-US" dirty="0"/>
              <a:t>}}</a:t>
            </a:r>
          </a:p>
          <a:p>
            <a:pPr marL="914400" lvl="2" indent="0">
              <a:buNone/>
            </a:pPr>
            <a:r>
              <a:rPr lang="en-US" dirty="0"/>
              <a:t>&lt;mat-action-row&gt;</a:t>
            </a:r>
          </a:p>
          <a:p>
            <a:pPr marL="914400" lvl="2" indent="0">
              <a:buNone/>
            </a:pPr>
            <a:r>
              <a:rPr lang="en-US" dirty="0"/>
              <a:t>&lt;button mat-button color="primary"&gt;EDIT EVENT&lt;/button&gt;</a:t>
            </a:r>
          </a:p>
          <a:p>
            <a:pPr marL="914400" lvl="2" indent="0">
              <a:buNone/>
            </a:pPr>
            <a:r>
              <a:rPr lang="en-US" dirty="0"/>
              <a:t>&lt;button mat-button color="warn"&gt;DELETE&lt;/button&gt;</a:t>
            </a:r>
          </a:p>
          <a:p>
            <a:pPr marL="914400" lvl="2" indent="0">
              <a:buNone/>
            </a:pPr>
            <a:r>
              <a:rPr lang="en-US" dirty="0"/>
              <a:t>&lt;/mat-action-row&gt;</a:t>
            </a:r>
          </a:p>
          <a:p>
            <a:pPr marL="914400" lvl="2" indent="0">
              <a:buNone/>
            </a:pPr>
            <a:r>
              <a:rPr lang="en-US" dirty="0"/>
              <a:t>&lt;/mat-expansion-panel&gt;</a:t>
            </a:r>
          </a:p>
          <a:p>
            <a:pPr marL="914400" lvl="2" indent="0">
              <a:buNone/>
            </a:pPr>
            <a:r>
              <a:rPr lang="en-US" dirty="0"/>
              <a:t>&lt;/mat-accordion&gt;</a:t>
            </a:r>
          </a:p>
          <a:p>
            <a:pPr marL="914400" lvl="2" indent="0">
              <a:buNone/>
            </a:pPr>
            <a:r>
              <a:rPr lang="en-US" dirty="0"/>
              <a:t>&lt;p *</a:t>
            </a:r>
            <a:r>
              <a:rPr lang="en-US" dirty="0" err="1"/>
              <a:t>ngIf</a:t>
            </a:r>
            <a:r>
              <a:rPr lang="en-US" dirty="0"/>
              <a:t>="</a:t>
            </a:r>
            <a:r>
              <a:rPr lang="en-US" dirty="0" err="1"/>
              <a:t>events.length</a:t>
            </a:r>
            <a:r>
              <a:rPr lang="en-US" dirty="0"/>
              <a:t> &lt;= 0"&gt;No Posts Yet!&lt;/p&gt;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9666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1EE53-3A4D-0046-931D-E719B4FEC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the results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DD3EC-624B-644A-9144-D06DFA1CC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Open event-</a:t>
            </a:r>
            <a:r>
              <a:rPr lang="en-US" dirty="0" err="1"/>
              <a:t>list.component.ts</a:t>
            </a:r>
            <a:endParaRPr lang="en-US" dirty="0"/>
          </a:p>
          <a:p>
            <a:pPr lvl="1"/>
            <a:r>
              <a:rPr lang="en-US" dirty="0"/>
              <a:t>Update the following code:</a:t>
            </a:r>
          </a:p>
          <a:p>
            <a:pPr marL="914400" lvl="2" indent="0">
              <a:buNone/>
            </a:pPr>
            <a:r>
              <a:rPr lang="en-US" dirty="0"/>
              <a:t>import { Component, </a:t>
            </a:r>
            <a:r>
              <a:rPr lang="en-US" dirty="0" err="1"/>
              <a:t>OnDestroy</a:t>
            </a:r>
            <a:r>
              <a:rPr lang="en-US" dirty="0"/>
              <a:t>, </a:t>
            </a:r>
            <a:r>
              <a:rPr lang="en-US" dirty="0" err="1"/>
              <a:t>OnInit</a:t>
            </a:r>
            <a:r>
              <a:rPr lang="en-US" dirty="0"/>
              <a:t> } from '@angular/core';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import { Event } from '../event/</a:t>
            </a:r>
            <a:r>
              <a:rPr lang="en-US" dirty="0" err="1"/>
              <a:t>event.model</a:t>
            </a:r>
            <a:r>
              <a:rPr lang="en-US" dirty="0"/>
              <a:t>';</a:t>
            </a:r>
          </a:p>
          <a:p>
            <a:pPr marL="914400" lvl="2" indent="0">
              <a:buNone/>
            </a:pPr>
            <a:r>
              <a:rPr lang="en-US" dirty="0"/>
              <a:t>import { </a:t>
            </a:r>
            <a:r>
              <a:rPr lang="en-US" dirty="0" err="1"/>
              <a:t>EventsService</a:t>
            </a:r>
            <a:r>
              <a:rPr lang="en-US" dirty="0"/>
              <a:t> } from '../event/</a:t>
            </a:r>
            <a:r>
              <a:rPr lang="en-US" dirty="0" err="1"/>
              <a:t>event.service</a:t>
            </a:r>
            <a:r>
              <a:rPr lang="en-US" dirty="0"/>
              <a:t>';</a:t>
            </a:r>
          </a:p>
          <a:p>
            <a:pPr marL="914400" lvl="2" indent="0">
              <a:buNone/>
            </a:pPr>
            <a:r>
              <a:rPr lang="en-US" dirty="0"/>
              <a:t>import { Subscription } from '</a:t>
            </a:r>
            <a:r>
              <a:rPr lang="en-US" dirty="0" err="1"/>
              <a:t>rxjs</a:t>
            </a:r>
            <a:r>
              <a:rPr lang="en-US" dirty="0"/>
              <a:t>';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@Component({</a:t>
            </a:r>
          </a:p>
          <a:p>
            <a:pPr marL="914400" lvl="2" indent="0">
              <a:buNone/>
            </a:pPr>
            <a:r>
              <a:rPr lang="en-US" dirty="0"/>
              <a:t>selector: 'app-event-list',</a:t>
            </a:r>
          </a:p>
          <a:p>
            <a:pPr marL="914400" lvl="2" indent="0">
              <a:buNone/>
            </a:pPr>
            <a:r>
              <a:rPr lang="en-US" dirty="0" err="1"/>
              <a:t>templateUrl</a:t>
            </a:r>
            <a:r>
              <a:rPr lang="en-US" dirty="0"/>
              <a:t>: './event-</a:t>
            </a:r>
            <a:r>
              <a:rPr lang="en-US" dirty="0" err="1"/>
              <a:t>list.component.html</a:t>
            </a:r>
            <a:r>
              <a:rPr lang="en-US" dirty="0"/>
              <a:t>',</a:t>
            </a:r>
          </a:p>
          <a:p>
            <a:pPr marL="914400" lvl="2" indent="0">
              <a:buNone/>
            </a:pPr>
            <a:r>
              <a:rPr lang="en-US" dirty="0" err="1"/>
              <a:t>styleUrls</a:t>
            </a:r>
            <a:r>
              <a:rPr lang="en-US" dirty="0"/>
              <a:t>: ['./event-</a:t>
            </a:r>
            <a:r>
              <a:rPr lang="en-US" dirty="0" err="1"/>
              <a:t>list.component.css</a:t>
            </a:r>
            <a:r>
              <a:rPr lang="en-US" dirty="0"/>
              <a:t>']</a:t>
            </a:r>
          </a:p>
          <a:p>
            <a:pPr marL="914400" lvl="2" indent="0">
              <a:buNone/>
            </a:pPr>
            <a:r>
              <a:rPr lang="en-US" dirty="0"/>
              <a:t>})</a:t>
            </a:r>
          </a:p>
          <a:p>
            <a:pPr marL="914400" lvl="2" indent="0">
              <a:buNone/>
            </a:pPr>
            <a:r>
              <a:rPr lang="en-US" dirty="0"/>
              <a:t>export class </a:t>
            </a:r>
            <a:r>
              <a:rPr lang="en-US" dirty="0" err="1"/>
              <a:t>EventListComponent</a:t>
            </a:r>
            <a:r>
              <a:rPr lang="en-US" dirty="0"/>
              <a:t> implements </a:t>
            </a:r>
            <a:r>
              <a:rPr lang="en-US" dirty="0" err="1"/>
              <a:t>OnInit</a:t>
            </a:r>
            <a:r>
              <a:rPr lang="en-US" dirty="0"/>
              <a:t>, </a:t>
            </a:r>
            <a:r>
              <a:rPr lang="en-US" dirty="0" err="1"/>
              <a:t>OnDestroy</a:t>
            </a:r>
            <a:r>
              <a:rPr lang="en-US" dirty="0"/>
              <a:t> {</a:t>
            </a:r>
          </a:p>
          <a:p>
            <a:pPr marL="914400" lvl="2" indent="0">
              <a:buNone/>
            </a:pPr>
            <a:r>
              <a:rPr lang="en-US" dirty="0"/>
              <a:t>events: Event[] = [];</a:t>
            </a:r>
          </a:p>
          <a:p>
            <a:pPr marL="914400" lvl="2" indent="0">
              <a:buNone/>
            </a:pPr>
            <a:r>
              <a:rPr lang="en-US" dirty="0"/>
              <a:t>private </a:t>
            </a:r>
            <a:r>
              <a:rPr lang="en-US" dirty="0" err="1"/>
              <a:t>eventsSub</a:t>
            </a:r>
            <a:r>
              <a:rPr lang="en-US" dirty="0"/>
              <a:t>: Subscription;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constructor(public </a:t>
            </a:r>
            <a:r>
              <a:rPr lang="en-US" dirty="0" err="1"/>
              <a:t>eventsService</a:t>
            </a:r>
            <a:r>
              <a:rPr lang="en-US" dirty="0"/>
              <a:t>: </a:t>
            </a:r>
            <a:r>
              <a:rPr lang="en-US" dirty="0" err="1"/>
              <a:t>EventsService</a:t>
            </a:r>
            <a:r>
              <a:rPr lang="en-US" dirty="0"/>
              <a:t>) {}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 err="1"/>
              <a:t>ngOnInit</a:t>
            </a:r>
            <a:r>
              <a:rPr lang="en-US" dirty="0"/>
              <a:t>(): void {</a:t>
            </a:r>
          </a:p>
          <a:p>
            <a:pPr marL="914400" lvl="2" indent="0">
              <a:buNone/>
            </a:pPr>
            <a:r>
              <a:rPr lang="en-US" dirty="0" err="1"/>
              <a:t>this.events</a:t>
            </a:r>
            <a:r>
              <a:rPr lang="en-US" dirty="0"/>
              <a:t> = </a:t>
            </a:r>
            <a:r>
              <a:rPr lang="en-US" dirty="0" err="1"/>
              <a:t>this.eventsService.getEvents</a:t>
            </a:r>
            <a:r>
              <a:rPr lang="en-US" dirty="0"/>
              <a:t>();</a:t>
            </a:r>
          </a:p>
          <a:p>
            <a:pPr marL="914400" lvl="2" indent="0">
              <a:buNone/>
            </a:pPr>
            <a:r>
              <a:rPr lang="en-US" dirty="0" err="1"/>
              <a:t>this.eventsSub</a:t>
            </a:r>
            <a:r>
              <a:rPr lang="en-US" dirty="0"/>
              <a:t> = </a:t>
            </a:r>
            <a:r>
              <a:rPr lang="en-US" dirty="0" err="1"/>
              <a:t>this.eventsService.getEventUpdateListener</a:t>
            </a:r>
            <a:r>
              <a:rPr lang="en-US" dirty="0"/>
              <a:t>()</a:t>
            </a:r>
          </a:p>
          <a:p>
            <a:pPr marL="914400" lvl="2" indent="0">
              <a:buNone/>
            </a:pPr>
            <a:r>
              <a:rPr lang="en-US" dirty="0"/>
              <a:t>.subscribe((events: Event[]) =&gt; {</a:t>
            </a:r>
          </a:p>
          <a:p>
            <a:pPr marL="914400" lvl="2" indent="0">
              <a:buNone/>
            </a:pPr>
            <a:r>
              <a:rPr lang="en-US" dirty="0" err="1"/>
              <a:t>this.events</a:t>
            </a:r>
            <a:r>
              <a:rPr lang="en-US" dirty="0"/>
              <a:t> = events;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 err="1"/>
              <a:t>ngOnDestroy</a:t>
            </a:r>
            <a:r>
              <a:rPr lang="en-US" dirty="0"/>
              <a:t>(){</a:t>
            </a:r>
          </a:p>
          <a:p>
            <a:pPr marL="914400" lvl="2" indent="0">
              <a:buNone/>
            </a:pPr>
            <a:r>
              <a:rPr lang="en-US" dirty="0" err="1"/>
              <a:t>this.eventsSub.unsubscribe</a:t>
            </a:r>
            <a:r>
              <a:rPr lang="en-US" dirty="0"/>
              <a:t>();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AD7127-B5BC-3D44-9758-444C285A1F90}"/>
              </a:ext>
            </a:extLst>
          </p:cNvPr>
          <p:cNvSpPr txBox="1"/>
          <p:nvPr/>
        </p:nvSpPr>
        <p:spPr>
          <a:xfrm>
            <a:off x="5764193" y="2280213"/>
            <a:ext cx="6278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Notice we import </a:t>
            </a:r>
            <a:r>
              <a:rPr lang="en-US" dirty="0" err="1"/>
              <a:t>onDestroy</a:t>
            </a:r>
            <a:r>
              <a:rPr lang="en-US" dirty="0"/>
              <a:t> to free up memory when not in use.</a:t>
            </a:r>
          </a:p>
          <a:p>
            <a:r>
              <a:rPr lang="en-US" dirty="0"/>
              <a:t>Notice we import Subscription to keep track of updates to events.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FDAF10D-B240-CD4F-8995-CDAE14BDCA01}"/>
              </a:ext>
            </a:extLst>
          </p:cNvPr>
          <p:cNvCxnSpPr>
            <a:cxnSpLocks/>
          </p:cNvCxnSpPr>
          <p:nvPr/>
        </p:nvCxnSpPr>
        <p:spPr>
          <a:xfrm flipH="1">
            <a:off x="3553429" y="5486400"/>
            <a:ext cx="22107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C4CB60B-B792-3E4C-8494-AC62A1768C87}"/>
              </a:ext>
            </a:extLst>
          </p:cNvPr>
          <p:cNvSpPr txBox="1"/>
          <p:nvPr/>
        </p:nvSpPr>
        <p:spPr>
          <a:xfrm>
            <a:off x="5764193" y="5301734"/>
            <a:ext cx="1961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ES6 arrow function</a:t>
            </a:r>
          </a:p>
        </p:txBody>
      </p:sp>
    </p:spTree>
    <p:extLst>
      <p:ext uri="{BB962C8B-B14F-4D97-AF65-F5344CB8AC3E}">
        <p14:creationId xmlns:p14="http://schemas.microsoft.com/office/powerpoint/2010/main" val="829653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C9B83-7D92-AC42-8905-F68D33645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5D124-E601-9046-B7C9-E6DF5AF83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force an object to behave a certain way.</a:t>
            </a:r>
          </a:p>
          <a:p>
            <a:r>
              <a:rPr lang="en-US" dirty="0"/>
              <a:t>We can modify all the ‘Events’ and ensure they are properly called within each file, to prevent from searching through tons of code.</a:t>
            </a:r>
          </a:p>
          <a:p>
            <a:r>
              <a:rPr lang="en-US" dirty="0"/>
              <a:t>We create an interface to do this.</a:t>
            </a:r>
          </a:p>
          <a:p>
            <a:r>
              <a:rPr lang="en-US" dirty="0"/>
              <a:t>We can define the fields and methods it should have.</a:t>
            </a:r>
          </a:p>
          <a:p>
            <a:r>
              <a:rPr lang="en-US" dirty="0"/>
              <a:t>Create under ‘event’ folder </a:t>
            </a:r>
            <a:r>
              <a:rPr lang="en-US" dirty="0" err="1"/>
              <a:t>event.model.ts</a:t>
            </a:r>
            <a:endParaRPr lang="en-US" dirty="0"/>
          </a:p>
          <a:p>
            <a:pPr lvl="1"/>
            <a:r>
              <a:rPr lang="en-US" dirty="0"/>
              <a:t>Add the following code: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9BE99E-C69E-DB4C-9E86-01E4C2F84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317" y="5156200"/>
            <a:ext cx="2374900" cy="1155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A8D7DA-8383-7549-A220-2901A3D8C4F4}"/>
              </a:ext>
            </a:extLst>
          </p:cNvPr>
          <p:cNvSpPr txBox="1"/>
          <p:nvPr/>
        </p:nvSpPr>
        <p:spPr>
          <a:xfrm>
            <a:off x="5173884" y="5156200"/>
            <a:ext cx="57196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must now ensure our other files have access via import</a:t>
            </a:r>
          </a:p>
          <a:p>
            <a:r>
              <a:rPr lang="en-US" dirty="0"/>
              <a:t>*E.g. in </a:t>
            </a:r>
            <a:r>
              <a:rPr lang="en-US" dirty="0" err="1"/>
              <a:t>app.component.ts</a:t>
            </a:r>
            <a:r>
              <a:rPr lang="en-US" dirty="0"/>
              <a:t>, include the following: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3587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7E0F5-8FDC-C249-BEC2-8764970B9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FC1CA-4EF5-754B-B6F9-A0953AED6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A service is a typescript class</a:t>
            </a:r>
          </a:p>
          <a:p>
            <a:pPr lvl="1"/>
            <a:r>
              <a:rPr lang="en-US" dirty="0"/>
              <a:t>Example export class </a:t>
            </a:r>
            <a:r>
              <a:rPr lang="en-US" dirty="0" err="1"/>
              <a:t>EventsService</a:t>
            </a:r>
            <a:endParaRPr lang="en-US" dirty="0"/>
          </a:p>
          <a:p>
            <a:pPr lvl="1"/>
            <a:r>
              <a:rPr lang="en-US" dirty="0"/>
              <a:t>Create a </a:t>
            </a:r>
            <a:r>
              <a:rPr lang="en-US" dirty="0" err="1"/>
              <a:t>EventsService</a:t>
            </a:r>
            <a:r>
              <a:rPr lang="en-US" dirty="0"/>
              <a:t> with the following code:</a:t>
            </a:r>
          </a:p>
          <a:p>
            <a:pPr marL="914400" lvl="2" indent="0">
              <a:buNone/>
            </a:pPr>
            <a:r>
              <a:rPr lang="en-US" dirty="0"/>
              <a:t>export class </a:t>
            </a:r>
            <a:r>
              <a:rPr lang="en-US" dirty="0" err="1"/>
              <a:t>EventsService</a:t>
            </a:r>
            <a:r>
              <a:rPr lang="en-US" dirty="0"/>
              <a:t> {</a:t>
            </a:r>
          </a:p>
          <a:p>
            <a:pPr marL="914400" lvl="2" indent="0">
              <a:buNone/>
            </a:pPr>
            <a:r>
              <a:rPr lang="en-US" dirty="0"/>
              <a:t>private events: Event[] = [];</a:t>
            </a:r>
          </a:p>
          <a:p>
            <a:pPr marL="914400" lvl="2" indent="0">
              <a:buNone/>
            </a:pPr>
            <a:r>
              <a:rPr lang="en-US" dirty="0"/>
              <a:t>private </a:t>
            </a:r>
            <a:r>
              <a:rPr lang="en-US" dirty="0" err="1"/>
              <a:t>eventsUpdated</a:t>
            </a:r>
            <a:r>
              <a:rPr lang="en-US" dirty="0"/>
              <a:t> = new Subject&lt;Event []&gt;();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 err="1"/>
              <a:t>getEvents</a:t>
            </a:r>
            <a:r>
              <a:rPr lang="en-US" dirty="0"/>
              <a:t>() {</a:t>
            </a:r>
          </a:p>
          <a:p>
            <a:pPr marL="914400" lvl="2" indent="0">
              <a:buNone/>
            </a:pPr>
            <a:r>
              <a:rPr lang="en-US" dirty="0"/>
              <a:t>return [...</a:t>
            </a:r>
            <a:r>
              <a:rPr lang="en-US" dirty="0" err="1"/>
              <a:t>this.events</a:t>
            </a:r>
            <a:r>
              <a:rPr lang="en-US" dirty="0"/>
              <a:t>];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 err="1"/>
              <a:t>getEventUpdateListener</a:t>
            </a:r>
            <a:r>
              <a:rPr lang="en-US" dirty="0"/>
              <a:t>() {</a:t>
            </a:r>
          </a:p>
          <a:p>
            <a:pPr marL="914400" lvl="2" indent="0">
              <a:buNone/>
            </a:pPr>
            <a:r>
              <a:rPr lang="en-US" dirty="0"/>
              <a:t>return </a:t>
            </a:r>
            <a:r>
              <a:rPr lang="en-US" dirty="0" err="1"/>
              <a:t>this.eventsUpdated.asObservable</a:t>
            </a:r>
            <a:r>
              <a:rPr lang="en-US" dirty="0"/>
              <a:t>();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 err="1"/>
              <a:t>addEvent</a:t>
            </a:r>
            <a:r>
              <a:rPr lang="en-US" dirty="0"/>
              <a:t>(title: string, location: string, description: string){</a:t>
            </a:r>
          </a:p>
          <a:p>
            <a:pPr marL="914400" lvl="2" indent="0">
              <a:buNone/>
            </a:pPr>
            <a:r>
              <a:rPr lang="en-US" dirty="0"/>
              <a:t>const event: Event = {title: title, location: location, description: description};</a:t>
            </a:r>
          </a:p>
          <a:p>
            <a:pPr marL="914400" lvl="2" indent="0">
              <a:buNone/>
            </a:pPr>
            <a:r>
              <a:rPr lang="en-US" dirty="0" err="1"/>
              <a:t>this.events.push</a:t>
            </a:r>
            <a:r>
              <a:rPr lang="en-US" dirty="0"/>
              <a:t>(event);</a:t>
            </a:r>
          </a:p>
          <a:p>
            <a:pPr marL="914400" lvl="2" indent="0">
              <a:buNone/>
            </a:pPr>
            <a:r>
              <a:rPr lang="en-US" dirty="0" err="1"/>
              <a:t>this.eventsUpdated.next</a:t>
            </a:r>
            <a:r>
              <a:rPr lang="en-US" dirty="0"/>
              <a:t>([...</a:t>
            </a:r>
            <a:r>
              <a:rPr lang="en-US" dirty="0" err="1"/>
              <a:t>this.events</a:t>
            </a:r>
            <a:r>
              <a:rPr lang="en-US" dirty="0"/>
              <a:t>]);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}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EC89CD-57FC-994F-9AFD-952C36B9399D}"/>
              </a:ext>
            </a:extLst>
          </p:cNvPr>
          <p:cNvSpPr txBox="1"/>
          <p:nvPr/>
        </p:nvSpPr>
        <p:spPr>
          <a:xfrm>
            <a:off x="5181600" y="3244334"/>
            <a:ext cx="6663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Used to create a copy of the array, so that the original remains intact.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1828A7D-7A79-C943-84AD-E76845F858F1}"/>
              </a:ext>
            </a:extLst>
          </p:cNvPr>
          <p:cNvCxnSpPr/>
          <p:nvPr/>
        </p:nvCxnSpPr>
        <p:spPr>
          <a:xfrm flipH="1">
            <a:off x="3345084" y="3429000"/>
            <a:ext cx="1805650" cy="136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5FACCA9-94C6-A946-96C6-D93DE9DB6DBF}"/>
              </a:ext>
            </a:extLst>
          </p:cNvPr>
          <p:cNvSpPr txBox="1"/>
          <p:nvPr/>
        </p:nvSpPr>
        <p:spPr>
          <a:xfrm>
            <a:off x="3912243" y="5992297"/>
            <a:ext cx="8012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We must ensure we import this service class to other files that will require it.</a:t>
            </a:r>
          </a:p>
        </p:txBody>
      </p:sp>
    </p:spTree>
    <p:extLst>
      <p:ext uri="{BB962C8B-B14F-4D97-AF65-F5344CB8AC3E}">
        <p14:creationId xmlns:p14="http://schemas.microsoft.com/office/powerpoint/2010/main" val="15711475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BC6A2-869F-444A-9329-1E8933EB7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EE612-0EFE-B045-BE86-24E923DAA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Provides support for passing messages between parts of your application.</a:t>
            </a:r>
          </a:p>
          <a:p>
            <a:r>
              <a:rPr lang="en-US" dirty="0"/>
              <a:t>Options:</a:t>
            </a:r>
          </a:p>
          <a:p>
            <a:pPr lvl="1"/>
            <a:r>
              <a:rPr lang="en-US" dirty="0"/>
              <a:t>Next()</a:t>
            </a:r>
          </a:p>
          <a:p>
            <a:pPr lvl="1"/>
            <a:r>
              <a:rPr lang="en-US" dirty="0"/>
              <a:t>Error()</a:t>
            </a:r>
          </a:p>
          <a:p>
            <a:pPr lvl="1"/>
            <a:r>
              <a:rPr lang="en-US" dirty="0"/>
              <a:t>Complete</a:t>
            </a:r>
          </a:p>
          <a:p>
            <a:r>
              <a:rPr lang="en-US" dirty="0"/>
              <a:t>We will work with this a bit later.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4189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0FC02-A7B3-B045-9553-DEEFD8EDB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 Properly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CC4F-472E-674B-A369-D89956B6D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Open </a:t>
            </a:r>
            <a:r>
              <a:rPr lang="en-US" dirty="0" err="1"/>
              <a:t>app.component.html</a:t>
            </a:r>
            <a:endParaRPr lang="en-US" dirty="0"/>
          </a:p>
          <a:p>
            <a:pPr lvl="1"/>
            <a:r>
              <a:rPr lang="en-US" dirty="0"/>
              <a:t>Modify code in the following:</a:t>
            </a:r>
          </a:p>
          <a:p>
            <a:pPr marL="914400" lvl="2" indent="0">
              <a:buNone/>
            </a:pPr>
            <a:r>
              <a:rPr lang="en-US" dirty="0"/>
              <a:t>&lt;app-header&gt;&lt;/app-header&gt;</a:t>
            </a:r>
          </a:p>
          <a:p>
            <a:pPr marL="914400" lvl="2" indent="0">
              <a:buNone/>
            </a:pPr>
            <a:r>
              <a:rPr lang="en-US" dirty="0"/>
              <a:t>&lt;main&gt;</a:t>
            </a:r>
          </a:p>
          <a:p>
            <a:pPr marL="914400" lvl="2" indent="0">
              <a:buNone/>
            </a:pPr>
            <a:r>
              <a:rPr lang="en-US" dirty="0"/>
              <a:t>&lt;app-event-create&gt;&lt;/app-event-create&gt;</a:t>
            </a:r>
          </a:p>
          <a:p>
            <a:pPr marL="914400" lvl="2" indent="0">
              <a:buNone/>
            </a:pPr>
            <a:r>
              <a:rPr lang="en-US" dirty="0"/>
              <a:t>&lt;app-event-list&gt;&lt;/app-event-list&gt;</a:t>
            </a:r>
          </a:p>
          <a:p>
            <a:pPr marL="914400" lvl="2" indent="0">
              <a:buNone/>
            </a:pPr>
            <a:r>
              <a:rPr lang="en-US" dirty="0"/>
              <a:t>&lt;/main&gt;</a:t>
            </a:r>
          </a:p>
          <a:p>
            <a:r>
              <a:rPr lang="en-US" dirty="0"/>
              <a:t>Open </a:t>
            </a:r>
            <a:r>
              <a:rPr lang="en-US" dirty="0" err="1"/>
              <a:t>app.component.ts</a:t>
            </a:r>
            <a:endParaRPr lang="en-US" dirty="0"/>
          </a:p>
          <a:p>
            <a:pPr lvl="1"/>
            <a:r>
              <a:rPr lang="en-US" dirty="0"/>
              <a:t>Modify code in the following:</a:t>
            </a:r>
          </a:p>
          <a:p>
            <a:pPr lvl="1"/>
            <a:endParaRPr lang="en-US" dirty="0"/>
          </a:p>
          <a:p>
            <a:r>
              <a:rPr lang="en-US" dirty="0"/>
              <a:t>Save changes and review results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0BFC96-3D06-4842-911B-D2C643E5A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771" y="4028208"/>
            <a:ext cx="2730099" cy="139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3528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DB78C-947D-A54F-95C9-9FFF8B86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View After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9055-0828-B749-90BE-54C9057697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6CA9F4-44D9-4A4C-846A-AFE41C687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920" y="1952947"/>
            <a:ext cx="7037505" cy="476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203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47DB1-0283-F54D-AD0D-A14DECA7D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in Event-Create Component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A209A-61B5-944E-A4E2-B59228CF6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Open event-</a:t>
            </a:r>
            <a:r>
              <a:rPr lang="en-US" dirty="0" err="1"/>
              <a:t>create.component.ts</a:t>
            </a:r>
            <a:endParaRPr lang="en-US" dirty="0"/>
          </a:p>
          <a:p>
            <a:pPr lvl="1"/>
            <a:r>
              <a:rPr lang="en-US" dirty="0"/>
              <a:t>Add following code:</a:t>
            </a:r>
          </a:p>
          <a:p>
            <a:pPr marL="914400" lvl="2" indent="0">
              <a:buNone/>
            </a:pPr>
            <a:r>
              <a:rPr lang="en-US" dirty="0" err="1"/>
              <a:t>onAddEvent</a:t>
            </a:r>
            <a:r>
              <a:rPr lang="en-US" dirty="0"/>
              <a:t> (){</a:t>
            </a:r>
          </a:p>
          <a:p>
            <a:pPr marL="914400" lvl="2" indent="0">
              <a:buNone/>
            </a:pPr>
            <a:r>
              <a:rPr lang="en-US" dirty="0"/>
              <a:t>alert('Event Added!');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r>
              <a:rPr lang="en-US" dirty="0"/>
              <a:t>Open event-</a:t>
            </a:r>
            <a:r>
              <a:rPr lang="en-US" dirty="0" err="1"/>
              <a:t>create.component.html</a:t>
            </a:r>
            <a:endParaRPr lang="en-US" dirty="0"/>
          </a:p>
          <a:p>
            <a:pPr lvl="1"/>
            <a:r>
              <a:rPr lang="en-US" dirty="0"/>
              <a:t>Add following code:</a:t>
            </a:r>
          </a:p>
          <a:p>
            <a:pPr marL="914400" lvl="2" indent="0">
              <a:buNone/>
            </a:pPr>
            <a:r>
              <a:rPr lang="en-US" dirty="0"/>
              <a:t>&lt;</a:t>
            </a:r>
            <a:r>
              <a:rPr lang="en-US" dirty="0" err="1"/>
              <a:t>textarea</a:t>
            </a:r>
            <a:r>
              <a:rPr lang="en-US" dirty="0"/>
              <a:t> cols="20" rows="8"&gt;Enter your event details&lt;/</a:t>
            </a:r>
            <a:r>
              <a:rPr lang="en-US" dirty="0" err="1"/>
              <a:t>textarea</a:t>
            </a:r>
            <a:r>
              <a:rPr lang="en-US" dirty="0"/>
              <a:t>&gt;&lt;</a:t>
            </a:r>
            <a:r>
              <a:rPr lang="en-US" dirty="0" err="1"/>
              <a:t>br</a:t>
            </a:r>
            <a:r>
              <a:rPr lang="en-US" dirty="0"/>
              <a:t>&gt;</a:t>
            </a:r>
          </a:p>
          <a:p>
            <a:pPr marL="914400" lvl="2" indent="0">
              <a:buNone/>
            </a:pPr>
            <a:r>
              <a:rPr lang="en-US" dirty="0"/>
              <a:t>&lt;button</a:t>
            </a:r>
          </a:p>
          <a:p>
            <a:pPr marL="914400" lvl="2" indent="0">
              <a:buNone/>
            </a:pPr>
            <a:r>
              <a:rPr lang="en-US" dirty="0"/>
              <a:t>color="primary"</a:t>
            </a:r>
          </a:p>
          <a:p>
            <a:pPr marL="914400" lvl="2" indent="0">
              <a:buNone/>
            </a:pPr>
            <a:r>
              <a:rPr lang="en-US" dirty="0"/>
              <a:t>(click)="</a:t>
            </a:r>
            <a:r>
              <a:rPr lang="en-US" dirty="0" err="1"/>
              <a:t>onAddEvent</a:t>
            </a:r>
            <a:r>
              <a:rPr lang="en-US" dirty="0"/>
              <a:t>()"&gt;Save Event&lt;/button&gt;</a:t>
            </a:r>
          </a:p>
          <a:p>
            <a:r>
              <a:rPr lang="en-US" dirty="0"/>
              <a:t>Open </a:t>
            </a:r>
            <a:r>
              <a:rPr lang="en-US" dirty="0" err="1"/>
              <a:t>app.component.html</a:t>
            </a:r>
            <a:endParaRPr lang="en-US" dirty="0"/>
          </a:p>
          <a:p>
            <a:pPr lvl="1"/>
            <a:r>
              <a:rPr lang="en-US" dirty="0"/>
              <a:t>Replace all code with the below code:</a:t>
            </a:r>
          </a:p>
          <a:p>
            <a:pPr lvl="1"/>
            <a:r>
              <a:rPr lang="en-US" dirty="0"/>
              <a:t>&lt;app-event-create&gt;&lt;/app-event-create&gt;</a:t>
            </a:r>
          </a:p>
          <a:p>
            <a:pPr lvl="1"/>
            <a:endParaRPr lang="en-US" dirty="0"/>
          </a:p>
          <a:p>
            <a:r>
              <a:rPr lang="en-US" dirty="0"/>
              <a:t>Save Files</a:t>
            </a:r>
          </a:p>
          <a:p>
            <a:r>
              <a:rPr lang="en-US" dirty="0"/>
              <a:t>Start server (ng serve)</a:t>
            </a:r>
          </a:p>
          <a:p>
            <a:r>
              <a:rPr lang="en-US" dirty="0"/>
              <a:t>View changes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2970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00A8B-594B-F945-BDAF-C764BC075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NodeJS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5E08E-6A5D-5D48-8070-B86817C86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use Node for the backend</a:t>
            </a:r>
          </a:p>
          <a:p>
            <a:r>
              <a:rPr lang="en-US" dirty="0"/>
              <a:t>The Angular server is used for pure development.</a:t>
            </a:r>
          </a:p>
          <a:p>
            <a:r>
              <a:rPr lang="en-US" dirty="0"/>
              <a:t>NodeJS will handle the server side logic.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755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62C1E-3C59-AD4A-93D5-646695973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421D8-DAD8-2249-94C9-5DC368C8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REpresentational</a:t>
            </a:r>
            <a:r>
              <a:rPr lang="en-US" dirty="0"/>
              <a:t> State Transfer (REST)</a:t>
            </a:r>
          </a:p>
          <a:p>
            <a:r>
              <a:rPr lang="en-US" dirty="0"/>
              <a:t>RESTful APIs are stateless backends</a:t>
            </a:r>
          </a:p>
          <a:p>
            <a:r>
              <a:rPr lang="en-US" dirty="0"/>
              <a:t>Communicate with JSON data</a:t>
            </a:r>
          </a:p>
          <a:p>
            <a:r>
              <a:rPr lang="en-US" dirty="0"/>
              <a:t>Ng serve to serve the angular app</a:t>
            </a:r>
          </a:p>
          <a:p>
            <a:r>
              <a:rPr lang="en-US" dirty="0"/>
              <a:t>The Node code is not related to our Angular code</a:t>
            </a:r>
          </a:p>
        </p:txBody>
      </p:sp>
    </p:spTree>
    <p:extLst>
      <p:ext uri="{BB962C8B-B14F-4D97-AF65-F5344CB8AC3E}">
        <p14:creationId xmlns:p14="http://schemas.microsoft.com/office/powerpoint/2010/main" val="31560085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0B9A8-F5AA-5E44-855C-A714DC2BF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NodeJS Folder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0EA02-FBED-474A-B19F-37306485F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‘backend’ folder</a:t>
            </a:r>
          </a:p>
          <a:p>
            <a:endParaRPr lang="en-US" dirty="0"/>
          </a:p>
          <a:p>
            <a:r>
              <a:rPr lang="en-US" dirty="0"/>
              <a:t>Create </a:t>
            </a:r>
            <a:r>
              <a:rPr lang="en-US" dirty="0" err="1"/>
              <a:t>server.js</a:t>
            </a:r>
            <a:r>
              <a:rPr lang="en-US" dirty="0"/>
              <a:t> file under root folder.</a:t>
            </a:r>
          </a:p>
          <a:p>
            <a:r>
              <a:rPr lang="en-US" dirty="0"/>
              <a:t>Add the following code:	</a:t>
            </a:r>
          </a:p>
          <a:p>
            <a:endParaRPr lang="en-US" dirty="0"/>
          </a:p>
          <a:p>
            <a:r>
              <a:rPr lang="en-US" dirty="0"/>
              <a:t>Open new terminal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Run command: node </a:t>
            </a:r>
            <a:r>
              <a:rPr lang="en-US" dirty="0" err="1"/>
              <a:t>server.js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AD9155-6E34-724C-A975-E6F71486C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016" y="1987228"/>
            <a:ext cx="2895600" cy="800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787BFE-8BB4-DE44-A704-5E726D65B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5308" y="2787328"/>
            <a:ext cx="2198296" cy="2236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386960-CC1D-2D4B-9C3A-4F5C7A12A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663" y="3662443"/>
            <a:ext cx="3441700" cy="584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BB49F7-67A9-D34B-B9AD-8F15F5EE6E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0868" y="4669629"/>
            <a:ext cx="3737497" cy="774084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55B859-91B8-4146-900A-0313CCEE3D8A}"/>
              </a:ext>
            </a:extLst>
          </p:cNvPr>
          <p:cNvCxnSpPr>
            <a:cxnSpLocks/>
          </p:cNvCxnSpPr>
          <p:nvPr/>
        </p:nvCxnSpPr>
        <p:spPr>
          <a:xfrm>
            <a:off x="3102015" y="4500352"/>
            <a:ext cx="2581155" cy="169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60B37D3A-6B6E-874E-9985-D0AE5650F1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0113" y="6116316"/>
            <a:ext cx="5041900" cy="444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D926D80-10A3-7743-AF6A-DD2EE0FFE4D6}"/>
              </a:ext>
            </a:extLst>
          </p:cNvPr>
          <p:cNvSpPr txBox="1"/>
          <p:nvPr/>
        </p:nvSpPr>
        <p:spPr>
          <a:xfrm>
            <a:off x="6746888" y="6110747"/>
            <a:ext cx="4797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NOTE: </a:t>
            </a:r>
            <a:r>
              <a:rPr lang="en-US" dirty="0"/>
              <a:t>Ensure </a:t>
            </a:r>
            <a:r>
              <a:rPr lang="en-US" dirty="0" err="1"/>
              <a:t>server.js</a:t>
            </a:r>
            <a:r>
              <a:rPr lang="en-US" dirty="0"/>
              <a:t> is under root folder of app</a:t>
            </a:r>
          </a:p>
        </p:txBody>
      </p:sp>
    </p:spTree>
    <p:extLst>
      <p:ext uri="{BB962C8B-B14F-4D97-AF65-F5344CB8AC3E}">
        <p14:creationId xmlns:p14="http://schemas.microsoft.com/office/powerpoint/2010/main" val="28007686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93E72-FF96-B244-B1C1-F56374811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B4FA5-7665-074B-B674-6DB922183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Modify </a:t>
            </a:r>
            <a:r>
              <a:rPr lang="en-US" dirty="0" err="1"/>
              <a:t>server.js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Run command: node </a:t>
            </a:r>
            <a:r>
              <a:rPr lang="en-US" dirty="0" err="1"/>
              <a:t>server.js</a:t>
            </a:r>
            <a:endParaRPr lang="en-US" dirty="0"/>
          </a:p>
          <a:p>
            <a:r>
              <a:rPr lang="en-US" dirty="0"/>
              <a:t>Navigate to http://localhost:3000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5C8CF-A283-C748-A6F6-A8F731421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491" y="2219927"/>
            <a:ext cx="3969795" cy="17097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E85813-C4AA-9B42-8B33-FBBD5561B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788" y="4507375"/>
            <a:ext cx="42037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320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95FC3-539B-3243-9D20-9F48EF6DD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Add Express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90C68-0119-6447-840B-61D1B83E8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terminal</a:t>
            </a:r>
          </a:p>
          <a:p>
            <a:r>
              <a:rPr lang="en-US" dirty="0"/>
              <a:t>Run command: </a:t>
            </a:r>
            <a:r>
              <a:rPr lang="en-US" dirty="0" err="1"/>
              <a:t>npm</a:t>
            </a:r>
            <a:r>
              <a:rPr lang="en-US" dirty="0"/>
              <a:t> install --save express</a:t>
            </a:r>
          </a:p>
          <a:p>
            <a:r>
              <a:rPr lang="en-US" dirty="0"/>
              <a:t>We will add Express and all associated files within the ‘backend’ folder</a:t>
            </a:r>
          </a:p>
          <a:p>
            <a:r>
              <a:rPr lang="en-US" dirty="0"/>
              <a:t>Add </a:t>
            </a:r>
            <a:r>
              <a:rPr lang="en-US" dirty="0" err="1"/>
              <a:t>app.js</a:t>
            </a:r>
            <a:r>
              <a:rPr lang="en-US" dirty="0"/>
              <a:t> in backend folder</a:t>
            </a:r>
          </a:p>
          <a:p>
            <a:endParaRPr lang="en-US" dirty="0"/>
          </a:p>
          <a:p>
            <a:r>
              <a:rPr lang="en-US" dirty="0"/>
              <a:t>Open </a:t>
            </a:r>
            <a:r>
              <a:rPr lang="en-US" dirty="0" err="1"/>
              <a:t>app.js</a:t>
            </a:r>
            <a:r>
              <a:rPr lang="en-US" dirty="0"/>
              <a:t> and add following code: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1B9061-608A-AC4B-A866-C711831A5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297" y="3801078"/>
            <a:ext cx="1612900" cy="876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AFFCFB-223D-BC41-8CFD-A0CC50136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972" y="4115684"/>
            <a:ext cx="3238159" cy="274231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F57FFC2-E86F-E548-8AE4-184E10B00486}"/>
              </a:ext>
            </a:extLst>
          </p:cNvPr>
          <p:cNvCxnSpPr/>
          <p:nvPr/>
        </p:nvCxnSpPr>
        <p:spPr>
          <a:xfrm>
            <a:off x="6528122" y="5185458"/>
            <a:ext cx="8218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3721CD4-93E9-4E48-8C0E-B247DFCAD24F}"/>
              </a:ext>
            </a:extLst>
          </p:cNvPr>
          <p:cNvSpPr txBox="1"/>
          <p:nvPr/>
        </p:nvSpPr>
        <p:spPr>
          <a:xfrm>
            <a:off x="5060866" y="5508873"/>
            <a:ext cx="1957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Used to create app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CB1CCA-5C04-4648-9D0B-9602C483F5DA}"/>
              </a:ext>
            </a:extLst>
          </p:cNvPr>
          <p:cNvSpPr txBox="1"/>
          <p:nvPr/>
        </p:nvSpPr>
        <p:spPr>
          <a:xfrm>
            <a:off x="3526536" y="5899964"/>
            <a:ext cx="3491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Used to export app for Node to use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79B9F0-EF6E-CD4C-8AA8-3FFE2315EF20}"/>
              </a:ext>
            </a:extLst>
          </p:cNvPr>
          <p:cNvCxnSpPr/>
          <p:nvPr/>
        </p:nvCxnSpPr>
        <p:spPr>
          <a:xfrm flipV="1">
            <a:off x="7018197" y="4677378"/>
            <a:ext cx="1257702" cy="1016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B224B5F-78F5-E241-A42C-4E2804D898D1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7018197" y="6084630"/>
            <a:ext cx="725266" cy="600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39767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481B0-EBAE-B04C-99AF-B19DD8D06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Add Express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F4308-63AD-5148-AD57-7E809168A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Modify </a:t>
            </a:r>
            <a:r>
              <a:rPr lang="en-US" dirty="0" err="1"/>
              <a:t>server.js</a:t>
            </a:r>
            <a:r>
              <a:rPr lang="en-US" dirty="0"/>
              <a:t> to include the following code:</a:t>
            </a:r>
          </a:p>
          <a:p>
            <a:pPr marL="914400" lvl="2" indent="0">
              <a:buNone/>
            </a:pPr>
            <a:r>
              <a:rPr lang="en-US" dirty="0"/>
              <a:t>const http = require('http');</a:t>
            </a:r>
          </a:p>
          <a:p>
            <a:pPr marL="914400" lvl="2" indent="0">
              <a:buNone/>
            </a:pPr>
            <a:r>
              <a:rPr lang="en-US" dirty="0"/>
              <a:t>const app = require('./backend/app')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const port = </a:t>
            </a:r>
            <a:r>
              <a:rPr lang="en-US" dirty="0" err="1"/>
              <a:t>process.env.PORT</a:t>
            </a:r>
            <a:r>
              <a:rPr lang="en-US" dirty="0"/>
              <a:t> || 3000;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 err="1"/>
              <a:t>app.set</a:t>
            </a:r>
            <a:r>
              <a:rPr lang="en-US" dirty="0"/>
              <a:t>('</a:t>
            </a:r>
            <a:r>
              <a:rPr lang="en-US" dirty="0" err="1"/>
              <a:t>port',port</a:t>
            </a:r>
            <a:r>
              <a:rPr lang="en-US" dirty="0"/>
              <a:t>);</a:t>
            </a:r>
          </a:p>
          <a:p>
            <a:pPr marL="914400" lvl="2" indent="0">
              <a:buNone/>
            </a:pPr>
            <a:r>
              <a:rPr lang="en-US" dirty="0"/>
              <a:t>const server = </a:t>
            </a:r>
            <a:r>
              <a:rPr lang="en-US" dirty="0" err="1"/>
              <a:t>http.createServer</a:t>
            </a:r>
            <a:r>
              <a:rPr lang="en-US" dirty="0"/>
              <a:t>(app);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 err="1"/>
              <a:t>server.listen</a:t>
            </a:r>
            <a:r>
              <a:rPr lang="en-US" dirty="0"/>
              <a:t>(port);</a:t>
            </a:r>
          </a:p>
          <a:p>
            <a:r>
              <a:rPr lang="en-US" dirty="0"/>
              <a:t>Save file</a:t>
            </a:r>
          </a:p>
          <a:p>
            <a:r>
              <a:rPr lang="en-US" dirty="0"/>
              <a:t>Open localhost:3000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FFB340-5A0F-804C-A335-DDCDC4B66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5638800"/>
            <a:ext cx="3403600" cy="121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BECA98-C825-864D-B823-8004DAD95EB4}"/>
              </a:ext>
            </a:extLst>
          </p:cNvPr>
          <p:cNvSpPr txBox="1"/>
          <p:nvPr/>
        </p:nvSpPr>
        <p:spPr>
          <a:xfrm>
            <a:off x="7662440" y="2627453"/>
            <a:ext cx="42883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Here we will capture to path to our app and</a:t>
            </a:r>
          </a:p>
          <a:p>
            <a:r>
              <a:rPr lang="en-US" dirty="0"/>
              <a:t>listens to incoming requests.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D6359DE-5E31-DE40-8540-9E83CECDE58D}"/>
              </a:ext>
            </a:extLst>
          </p:cNvPr>
          <p:cNvCxnSpPr>
            <a:stCxn id="5" idx="1"/>
          </p:cNvCxnSpPr>
          <p:nvPr/>
        </p:nvCxnSpPr>
        <p:spPr>
          <a:xfrm flipH="1" flipV="1">
            <a:off x="5729468" y="2777925"/>
            <a:ext cx="1932972" cy="172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CF6BC19-E6AF-DD48-9015-D576DA07ECDF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856790" y="2950619"/>
            <a:ext cx="1805650" cy="13820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6991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7026-74F5-2B49-B3E8-68E51F423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have Successfully Installed EAN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4233A-17AA-2C40-B00E-506E49060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have Successfully Installed EAN</a:t>
            </a:r>
          </a:p>
          <a:p>
            <a:r>
              <a:rPr lang="en-US" dirty="0"/>
              <a:t>The only thing left is MongoDB</a:t>
            </a:r>
          </a:p>
          <a:p>
            <a:r>
              <a:rPr lang="en-US" dirty="0"/>
              <a:t>We will do this in the next lecture.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216D94-1C90-BF4B-B24C-263750A70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214708"/>
            <a:ext cx="103886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4728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E996F-3A81-A04E-99DD-376FADDF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Server Refinement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47941-DC66-1A44-A794-8E05F7BF6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Before we move to MongoDB, let’s clean up our NodeJS backend connection. </a:t>
            </a:r>
          </a:p>
          <a:p>
            <a:r>
              <a:rPr lang="en-US" dirty="0"/>
              <a:t>Open </a:t>
            </a:r>
            <a:r>
              <a:rPr lang="en-US" dirty="0" err="1"/>
              <a:t>server.js</a:t>
            </a:r>
            <a:r>
              <a:rPr lang="en-US" dirty="0"/>
              <a:t> from the repository and replace all into your </a:t>
            </a:r>
            <a:r>
              <a:rPr lang="en-US" dirty="0" err="1"/>
              <a:t>server.js</a:t>
            </a:r>
            <a:r>
              <a:rPr lang="en-US" dirty="0"/>
              <a:t> file.</a:t>
            </a:r>
          </a:p>
          <a:p>
            <a:r>
              <a:rPr lang="en-US" dirty="0"/>
              <a:t>Install </a:t>
            </a:r>
            <a:r>
              <a:rPr lang="en-US" dirty="0" err="1"/>
              <a:t>Nodemon</a:t>
            </a:r>
            <a:r>
              <a:rPr lang="en-US" dirty="0"/>
              <a:t> -&gt; A package manager that auto-restarts server after changes are made.</a:t>
            </a:r>
          </a:p>
          <a:p>
            <a:pPr lvl="1"/>
            <a:r>
              <a:rPr lang="en-US" dirty="0" err="1"/>
              <a:t>npm</a:t>
            </a:r>
            <a:r>
              <a:rPr lang="en-US" dirty="0"/>
              <a:t> install --save-dev </a:t>
            </a:r>
            <a:r>
              <a:rPr lang="en-US" dirty="0" err="1"/>
              <a:t>nodemon</a:t>
            </a:r>
            <a:endParaRPr lang="en-US" dirty="0"/>
          </a:p>
          <a:p>
            <a:r>
              <a:rPr lang="en-US" dirty="0"/>
              <a:t>Navigate to server</a:t>
            </a:r>
          </a:p>
          <a:p>
            <a:pPr lvl="1"/>
            <a:r>
              <a:rPr lang="en-US" dirty="0"/>
              <a:t>Run command: </a:t>
            </a:r>
            <a:r>
              <a:rPr lang="en-US" dirty="0" err="1"/>
              <a:t>nodemon</a:t>
            </a:r>
            <a:r>
              <a:rPr lang="en-US" dirty="0"/>
              <a:t> </a:t>
            </a:r>
            <a:r>
              <a:rPr lang="en-US" dirty="0" err="1"/>
              <a:t>server.js</a:t>
            </a:r>
            <a:endParaRPr lang="en-US" dirty="0"/>
          </a:p>
          <a:p>
            <a:pPr lvl="1"/>
            <a:r>
              <a:rPr lang="en-US" dirty="0"/>
              <a:t>Make any change and notice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11F09-B554-E84F-AB44-CA5FEAF19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907" y="4522566"/>
            <a:ext cx="3746500" cy="266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E71175-CBD3-6243-B71C-57A32E039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7887" y="5310187"/>
            <a:ext cx="5791200" cy="1282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E56A69-AD86-694D-A7CB-78A94D17D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900" y="6188075"/>
            <a:ext cx="34290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6759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64E58-8836-A144-994A-EA3480C1C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Fetching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540F2-0556-3046-A6B8-975BBE6D2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6725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We will fetch posts from our backend.</a:t>
            </a:r>
          </a:p>
          <a:p>
            <a:r>
              <a:rPr lang="en-US" dirty="0"/>
              <a:t>Let’s modify our </a:t>
            </a:r>
            <a:r>
              <a:rPr lang="en-US" dirty="0" err="1"/>
              <a:t>app.js</a:t>
            </a:r>
            <a:r>
              <a:rPr lang="en-US" dirty="0"/>
              <a:t> file to include the following code:</a:t>
            </a:r>
          </a:p>
          <a:p>
            <a:pPr marL="914400" lvl="2" indent="0">
              <a:buNone/>
            </a:pPr>
            <a:r>
              <a:rPr lang="en-US" dirty="0"/>
              <a:t>const express = require('express');</a:t>
            </a:r>
          </a:p>
          <a:p>
            <a:pPr marL="914400" lvl="2" indent="0">
              <a:buNone/>
            </a:pPr>
            <a:r>
              <a:rPr lang="en-US" dirty="0"/>
              <a:t>const app = express();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 err="1"/>
              <a:t>app.use</a:t>
            </a:r>
            <a:r>
              <a:rPr lang="en-US" dirty="0"/>
              <a:t>("/</a:t>
            </a:r>
            <a:r>
              <a:rPr lang="en-US" dirty="0" err="1"/>
              <a:t>api</a:t>
            </a:r>
            <a:r>
              <a:rPr lang="en-US" dirty="0"/>
              <a:t>/events", (req, res, next) =&gt; {</a:t>
            </a:r>
          </a:p>
          <a:p>
            <a:pPr marL="914400" lvl="2" indent="0">
              <a:buNone/>
            </a:pPr>
            <a:r>
              <a:rPr lang="en-US" dirty="0"/>
              <a:t>const events = [</a:t>
            </a:r>
          </a:p>
          <a:p>
            <a:pPr marL="914400" lvl="2" indent="0">
              <a:buNone/>
            </a:pPr>
            <a:r>
              <a:rPr lang="en-US" dirty="0"/>
              <a:t>{</a:t>
            </a:r>
          </a:p>
          <a:p>
            <a:pPr marL="914400" lvl="2" indent="0">
              <a:buNone/>
            </a:pPr>
            <a:r>
              <a:rPr lang="en-US" dirty="0"/>
              <a:t>id: "001",title: "My First </a:t>
            </a:r>
            <a:r>
              <a:rPr lang="en-US" dirty="0" err="1"/>
              <a:t>Event",location</a:t>
            </a:r>
            <a:r>
              <a:rPr lang="en-US" dirty="0"/>
              <a:t>: "Nashville, </a:t>
            </a:r>
            <a:r>
              <a:rPr lang="en-US" dirty="0" err="1"/>
              <a:t>Tenn.",description</a:t>
            </a:r>
            <a:r>
              <a:rPr lang="en-US" dirty="0"/>
              <a:t>: "My Event Description"</a:t>
            </a:r>
          </a:p>
          <a:p>
            <a:pPr marL="914400" lvl="2" indent="0">
              <a:buNone/>
            </a:pPr>
            <a:r>
              <a:rPr lang="en-US" dirty="0"/>
              <a:t>},</a:t>
            </a:r>
          </a:p>
          <a:p>
            <a:pPr marL="914400" lvl="2" indent="0">
              <a:buNone/>
            </a:pPr>
            <a:r>
              <a:rPr lang="en-US" dirty="0"/>
              <a:t>{</a:t>
            </a:r>
          </a:p>
          <a:p>
            <a:pPr marL="914400" lvl="2" indent="0">
              <a:buNone/>
            </a:pPr>
            <a:r>
              <a:rPr lang="en-US" dirty="0"/>
              <a:t>id: "002",title: "My Second </a:t>
            </a:r>
            <a:r>
              <a:rPr lang="en-US" dirty="0" err="1"/>
              <a:t>Event",location</a:t>
            </a:r>
            <a:r>
              <a:rPr lang="en-US" dirty="0"/>
              <a:t>: "Brentwood, </a:t>
            </a:r>
            <a:r>
              <a:rPr lang="en-US" dirty="0" err="1"/>
              <a:t>Tenn.",description</a:t>
            </a:r>
            <a:r>
              <a:rPr lang="en-US" dirty="0"/>
              <a:t>: "My Second Event Description"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r>
              <a:rPr lang="en-US" dirty="0"/>
              <a:t>];</a:t>
            </a:r>
          </a:p>
          <a:p>
            <a:pPr marL="914400" lvl="2" indent="0">
              <a:buNone/>
            </a:pPr>
            <a:r>
              <a:rPr lang="en-US" dirty="0" err="1"/>
              <a:t>res.status</a:t>
            </a:r>
            <a:r>
              <a:rPr lang="en-US" dirty="0"/>
              <a:t>(200).json({</a:t>
            </a:r>
          </a:p>
          <a:p>
            <a:pPr marL="914400" lvl="2" indent="0">
              <a:buNone/>
            </a:pPr>
            <a:r>
              <a:rPr lang="en-US" dirty="0"/>
              <a:t>message: "Events Successfully Loaded",</a:t>
            </a:r>
          </a:p>
          <a:p>
            <a:pPr marL="914400" lvl="2" indent="0">
              <a:buNone/>
            </a:pPr>
            <a:r>
              <a:rPr lang="en-US" dirty="0"/>
              <a:t>events: events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 err="1"/>
              <a:t>module.exports</a:t>
            </a:r>
            <a:r>
              <a:rPr lang="en-US" dirty="0"/>
              <a:t> = app;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1929B0-D721-3F4D-8E67-C1BEE59D27B5}"/>
              </a:ext>
            </a:extLst>
          </p:cNvPr>
          <p:cNvSpPr txBox="1"/>
          <p:nvPr/>
        </p:nvSpPr>
        <p:spPr>
          <a:xfrm>
            <a:off x="6096000" y="2659618"/>
            <a:ext cx="5678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Used to create the location of events under localhost:3000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68A508A-5AB1-CD40-83D3-F6193AB37C4D}"/>
              </a:ext>
            </a:extLst>
          </p:cNvPr>
          <p:cNvCxnSpPr/>
          <p:nvPr/>
        </p:nvCxnSpPr>
        <p:spPr>
          <a:xfrm flipH="1">
            <a:off x="3414713" y="2828925"/>
            <a:ext cx="2681287" cy="242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D8D6810-9DB3-F94B-B560-154FC61A4F5B}"/>
              </a:ext>
            </a:extLst>
          </p:cNvPr>
          <p:cNvSpPr txBox="1"/>
          <p:nvPr/>
        </p:nvSpPr>
        <p:spPr>
          <a:xfrm>
            <a:off x="6634162" y="3195121"/>
            <a:ext cx="3973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couple of events stored in json fashion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FE1FA2E-5B88-5441-9FCD-4815E5FFEF45}"/>
              </a:ext>
            </a:extLst>
          </p:cNvPr>
          <p:cNvCxnSpPr/>
          <p:nvPr/>
        </p:nvCxnSpPr>
        <p:spPr>
          <a:xfrm flipH="1">
            <a:off x="3952875" y="3364428"/>
            <a:ext cx="2681287" cy="242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7154278-D138-3447-BA10-284463735C50}"/>
              </a:ext>
            </a:extLst>
          </p:cNvPr>
          <p:cNvSpPr txBox="1"/>
          <p:nvPr/>
        </p:nvSpPr>
        <p:spPr>
          <a:xfrm>
            <a:off x="6386512" y="4659332"/>
            <a:ext cx="254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events in json file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984B22B-3283-9046-ACB1-29A864C5D0FA}"/>
              </a:ext>
            </a:extLst>
          </p:cNvPr>
          <p:cNvCxnSpPr/>
          <p:nvPr/>
        </p:nvCxnSpPr>
        <p:spPr>
          <a:xfrm flipH="1">
            <a:off x="3705225" y="4828639"/>
            <a:ext cx="2681287" cy="242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226226F-CB3F-CE47-B97E-65F371F55091}"/>
              </a:ext>
            </a:extLst>
          </p:cNvPr>
          <p:cNvSpPr txBox="1"/>
          <p:nvPr/>
        </p:nvSpPr>
        <p:spPr>
          <a:xfrm>
            <a:off x="6267449" y="5711348"/>
            <a:ext cx="4420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Export express app to be processed by server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43445C3-50E7-B049-8786-A758CEBFD389}"/>
              </a:ext>
            </a:extLst>
          </p:cNvPr>
          <p:cNvCxnSpPr/>
          <p:nvPr/>
        </p:nvCxnSpPr>
        <p:spPr>
          <a:xfrm flipH="1">
            <a:off x="3586162" y="5880655"/>
            <a:ext cx="2681287" cy="242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7929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41196-1AF6-9C4A-9212-E36FC4276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22125-104E-C64E-9237-88287F392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to: localhost:3000/</a:t>
            </a:r>
            <a:r>
              <a:rPr lang="en-US" dirty="0" err="1"/>
              <a:t>api</a:t>
            </a:r>
            <a:r>
              <a:rPr lang="en-US" dirty="0"/>
              <a:t>/events/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Let’s go ahead and add ID to other places to assist when creating the database requests.</a:t>
            </a:r>
          </a:p>
          <a:p>
            <a:r>
              <a:rPr lang="en-US" dirty="0"/>
              <a:t>Update your interface (frontend) in </a:t>
            </a:r>
            <a:r>
              <a:rPr lang="en-US" dirty="0" err="1"/>
              <a:t>event.model.ts</a:t>
            </a:r>
            <a:endParaRPr lang="en-US" dirty="0"/>
          </a:p>
          <a:p>
            <a:r>
              <a:rPr lang="en-US" dirty="0"/>
              <a:t>Update </a:t>
            </a:r>
            <a:r>
              <a:rPr lang="en-US" dirty="0" err="1"/>
              <a:t>event.service.ts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9035D9-E80C-154B-86CE-E866607F5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425" y="2301875"/>
            <a:ext cx="7073900" cy="1511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FF772C-83BF-D543-A711-D02A91B45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2200" y="4424362"/>
            <a:ext cx="2641600" cy="1447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8DABDA-EE6C-224C-9720-2B82EB3ED7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775" y="5803955"/>
            <a:ext cx="7073900" cy="98419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66A5AB6-0C64-1C43-8F52-105DCAC40EB0}"/>
              </a:ext>
            </a:extLst>
          </p:cNvPr>
          <p:cNvCxnSpPr/>
          <p:nvPr/>
        </p:nvCxnSpPr>
        <p:spPr>
          <a:xfrm flipV="1">
            <a:off x="8575675" y="4857750"/>
            <a:ext cx="411163" cy="15716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5353301-C84A-B840-97B6-1FA444FB9095}"/>
              </a:ext>
            </a:extLst>
          </p:cNvPr>
          <p:cNvCxnSpPr>
            <a:cxnSpLocks/>
          </p:cNvCxnSpPr>
          <p:nvPr/>
        </p:nvCxnSpPr>
        <p:spPr>
          <a:xfrm flipH="1">
            <a:off x="3616326" y="5626101"/>
            <a:ext cx="953293" cy="43338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216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B320C-B052-1440-B19D-6318337C9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Angular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5FE84-0AFB-0B4D-A185-170B0367B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www.material.angular.io</a:t>
            </a:r>
            <a:endParaRPr lang="en-US" dirty="0"/>
          </a:p>
          <a:p>
            <a:r>
              <a:rPr lang="en-US" dirty="0"/>
              <a:t>We want to focus on the MEAN stack development.</a:t>
            </a:r>
          </a:p>
          <a:p>
            <a:r>
              <a:rPr lang="en-US" dirty="0"/>
              <a:t>Therefore, let’s install Angular Material assist with styling.</a:t>
            </a:r>
          </a:p>
          <a:p>
            <a:r>
              <a:rPr lang="en-US" dirty="0"/>
              <a:t>Uses Google’s Material design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5177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FDB53-C396-BB4A-A9F8-B743BABE2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</a:t>
            </a:r>
            <a:r>
              <a:rPr lang="en-US" dirty="0" err="1"/>
              <a:t>HttpClient</a:t>
            </a:r>
            <a:r>
              <a:rPr lang="en-US" dirty="0"/>
              <a:t> to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E220-CD5E-0E4B-B90C-1A0A3359D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app.module.ts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HttpClientModule</a:t>
            </a:r>
            <a:endParaRPr lang="en-US" dirty="0"/>
          </a:p>
          <a:p>
            <a:pPr lvl="1"/>
            <a:r>
              <a:rPr lang="en-US" dirty="0"/>
              <a:t>Ensure you add to imports array under @</a:t>
            </a:r>
            <a:r>
              <a:rPr lang="en-US" dirty="0" err="1"/>
              <a:t>NgModule</a:t>
            </a:r>
            <a:endParaRPr lang="en-US" dirty="0"/>
          </a:p>
          <a:p>
            <a:r>
              <a:rPr lang="en-US" dirty="0"/>
              <a:t>Our </a:t>
            </a:r>
            <a:r>
              <a:rPr lang="en-US" dirty="0" err="1"/>
              <a:t>event.service.ts</a:t>
            </a:r>
            <a:r>
              <a:rPr lang="en-US" dirty="0"/>
              <a:t> file is a common place candidate to keep track of requests.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28A79C-EB38-5847-A205-B211D07D3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613" y="2417763"/>
            <a:ext cx="51943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0819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FDB53-C396-BB4A-A9F8-B743BABE2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</a:t>
            </a:r>
            <a:r>
              <a:rPr lang="en-US" dirty="0" err="1"/>
              <a:t>HttpClient</a:t>
            </a:r>
            <a:r>
              <a:rPr lang="en-US" dirty="0"/>
              <a:t> to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E220-CD5E-0E4B-B90C-1A0A3359D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Open </a:t>
            </a:r>
            <a:r>
              <a:rPr lang="en-US" dirty="0" err="1"/>
              <a:t>event.service.ts</a:t>
            </a:r>
            <a:endParaRPr lang="en-US" dirty="0"/>
          </a:p>
          <a:p>
            <a:r>
              <a:rPr lang="en-US" dirty="0"/>
              <a:t>Add: import {</a:t>
            </a:r>
            <a:r>
              <a:rPr lang="en-US" dirty="0" err="1"/>
              <a:t>HttpClient</a:t>
            </a:r>
            <a:r>
              <a:rPr lang="en-US" dirty="0"/>
              <a:t>} from ‘@angular/common/http’;</a:t>
            </a:r>
          </a:p>
          <a:p>
            <a:r>
              <a:rPr lang="en-US" dirty="0"/>
              <a:t>Just before </a:t>
            </a:r>
            <a:r>
              <a:rPr lang="en-US" dirty="0" err="1"/>
              <a:t>getEvents</a:t>
            </a:r>
            <a:r>
              <a:rPr lang="en-US" dirty="0"/>
              <a:t> add a constructor</a:t>
            </a:r>
          </a:p>
          <a:p>
            <a:r>
              <a:rPr lang="en-US" dirty="0"/>
              <a:t>Modify </a:t>
            </a:r>
            <a:r>
              <a:rPr lang="en-US" dirty="0" err="1"/>
              <a:t>getEvents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Complete modification of </a:t>
            </a:r>
            <a:r>
              <a:rPr lang="en-US" dirty="0" err="1"/>
              <a:t>getEvents</a:t>
            </a:r>
            <a:endParaRPr lang="en-US" dirty="0"/>
          </a:p>
          <a:p>
            <a:r>
              <a:rPr lang="en-US" dirty="0"/>
              <a:t>Save</a:t>
            </a:r>
          </a:p>
          <a:p>
            <a:r>
              <a:rPr lang="en-US" dirty="0"/>
              <a:t>Notice our page is blank. We must set the Headers properly!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8DFFCC-EF60-B14D-8E4B-20194CF86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4875" y="2876550"/>
            <a:ext cx="4711700" cy="20193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F4548F6-6FC1-8B4F-B5A1-6E24B12D3225}"/>
              </a:ext>
            </a:extLst>
          </p:cNvPr>
          <p:cNvCxnSpPr>
            <a:cxnSpLocks/>
          </p:cNvCxnSpPr>
          <p:nvPr/>
        </p:nvCxnSpPr>
        <p:spPr>
          <a:xfrm>
            <a:off x="6454775" y="2876015"/>
            <a:ext cx="2032000" cy="8673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9F94BEB9-DAC9-9640-BA68-7AF0A8467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0461" y="3429000"/>
            <a:ext cx="3511550" cy="12906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BF8D2A-823A-E747-977A-0369622235C4}"/>
              </a:ext>
            </a:extLst>
          </p:cNvPr>
          <p:cNvSpPr txBox="1"/>
          <p:nvPr/>
        </p:nvSpPr>
        <p:spPr>
          <a:xfrm>
            <a:off x="5774529" y="5001206"/>
            <a:ext cx="6338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Notice the events and message properties coming from response.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30F4C20-D82E-8844-8015-648AACD506AE}"/>
              </a:ext>
            </a:extLst>
          </p:cNvPr>
          <p:cNvCxnSpPr>
            <a:cxnSpLocks/>
          </p:cNvCxnSpPr>
          <p:nvPr/>
        </p:nvCxnSpPr>
        <p:spPr>
          <a:xfrm flipH="1" flipV="1">
            <a:off x="6561932" y="4609087"/>
            <a:ext cx="696912" cy="47732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3FB876D2-A289-CA45-9C8C-BE261171BB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5762657"/>
            <a:ext cx="5579271" cy="1101862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90408ED-8D67-5F46-9347-687E6DDCD51C}"/>
              </a:ext>
            </a:extLst>
          </p:cNvPr>
          <p:cNvCxnSpPr>
            <a:cxnSpLocks/>
          </p:cNvCxnSpPr>
          <p:nvPr/>
        </p:nvCxnSpPr>
        <p:spPr>
          <a:xfrm>
            <a:off x="5774529" y="4936604"/>
            <a:ext cx="783434" cy="8260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6767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2F293-5480-9649-BCC6-421A1CFD6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Cross-Origin Resource Sharing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3E09B-DFCB-C244-8475-7AF3BFC98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Angular app is on another server (client)</a:t>
            </a:r>
          </a:p>
          <a:p>
            <a:r>
              <a:rPr lang="en-US" dirty="0"/>
              <a:t>NodeJS is on one server (server)</a:t>
            </a:r>
          </a:p>
          <a:p>
            <a:r>
              <a:rPr lang="en-US" dirty="0"/>
              <a:t>Must set the appropriate header on the server side code.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7994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BBFF0-B154-EE47-8682-D64C087AD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Headers to </a:t>
            </a:r>
            <a:r>
              <a:rPr lang="en-US" dirty="0" err="1"/>
              <a:t>app.js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1D7EE-F15C-2544-897D-73C6EE451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</a:t>
            </a:r>
            <a:r>
              <a:rPr lang="en-US" dirty="0" err="1"/>
              <a:t>app.js</a:t>
            </a:r>
            <a:endParaRPr lang="en-US" dirty="0"/>
          </a:p>
          <a:p>
            <a:r>
              <a:rPr lang="en-US" dirty="0"/>
              <a:t>Modify the code in the following:</a:t>
            </a:r>
          </a:p>
          <a:p>
            <a:pPr marL="914400" lvl="2" indent="0">
              <a:buNone/>
            </a:pPr>
            <a:r>
              <a:rPr lang="en-US" dirty="0" err="1"/>
              <a:t>app.use</a:t>
            </a:r>
            <a:r>
              <a:rPr lang="en-US" dirty="0"/>
              <a:t>((req, res, next) =&gt; {</a:t>
            </a:r>
          </a:p>
          <a:p>
            <a:pPr marL="914400" lvl="2" indent="0">
              <a:buNone/>
            </a:pPr>
            <a:r>
              <a:rPr lang="en-US" dirty="0" err="1"/>
              <a:t>res.setHeader</a:t>
            </a:r>
            <a:r>
              <a:rPr lang="en-US" dirty="0"/>
              <a:t>("Access-Control-Allow-Origin", "*");</a:t>
            </a:r>
          </a:p>
          <a:p>
            <a:pPr marL="914400" lvl="2" indent="0">
              <a:buNone/>
            </a:pPr>
            <a:r>
              <a:rPr lang="en-US" dirty="0" err="1"/>
              <a:t>res.setHeader</a:t>
            </a:r>
            <a:r>
              <a:rPr lang="en-US" dirty="0"/>
              <a:t>("Access-Control-Allow-Headers", "Origin, X-Requested-With, Content-Type, Accept");</a:t>
            </a:r>
          </a:p>
          <a:p>
            <a:pPr marL="914400" lvl="2" indent="0">
              <a:buNone/>
            </a:pPr>
            <a:r>
              <a:rPr lang="en-US" dirty="0" err="1"/>
              <a:t>res.setHeader</a:t>
            </a:r>
            <a:r>
              <a:rPr lang="en-US" dirty="0"/>
              <a:t>("Access-Control-Allow-Methods", "GET, POST, PATCH, DELETE, OPTIONS");</a:t>
            </a:r>
          </a:p>
          <a:p>
            <a:pPr marL="914400" lvl="2" indent="0">
              <a:buNone/>
            </a:pPr>
            <a:r>
              <a:rPr lang="en-US" dirty="0"/>
              <a:t>next();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0437A8-E596-E148-AD26-5B23C5484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463" y="4503777"/>
            <a:ext cx="7131050" cy="23542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6A1A33-69B6-8C40-8668-803BBC73986E}"/>
              </a:ext>
            </a:extLst>
          </p:cNvPr>
          <p:cNvSpPr txBox="1"/>
          <p:nvPr/>
        </p:nvSpPr>
        <p:spPr>
          <a:xfrm>
            <a:off x="217487" y="5833031"/>
            <a:ext cx="3533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is properly setting our headers.</a:t>
            </a:r>
          </a:p>
          <a:p>
            <a:r>
              <a:rPr lang="en-US" dirty="0"/>
              <a:t>Add just before previous </a:t>
            </a:r>
            <a:r>
              <a:rPr lang="en-US" dirty="0" err="1"/>
              <a:t>app.use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4830F3C-C0DB-A443-B99F-E2CA11FB50B7}"/>
              </a:ext>
            </a:extLst>
          </p:cNvPr>
          <p:cNvCxnSpPr>
            <a:stCxn id="5" idx="3"/>
          </p:cNvCxnSpPr>
          <p:nvPr/>
        </p:nvCxnSpPr>
        <p:spPr>
          <a:xfrm flipV="1">
            <a:off x="3751468" y="5457826"/>
            <a:ext cx="1206295" cy="6983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F7F1FE-2CF3-A04B-9C92-9719BE9631E4}"/>
              </a:ext>
            </a:extLst>
          </p:cNvPr>
          <p:cNvCxnSpPr/>
          <p:nvPr/>
        </p:nvCxnSpPr>
        <p:spPr>
          <a:xfrm>
            <a:off x="5857875" y="3757613"/>
            <a:ext cx="1443038" cy="152876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15B2E9F-ECE5-9442-BBDA-B216BD25036C}"/>
              </a:ext>
            </a:extLst>
          </p:cNvPr>
          <p:cNvSpPr txBox="1"/>
          <p:nvPr/>
        </p:nvSpPr>
        <p:spPr>
          <a:xfrm>
            <a:off x="4963542" y="3784937"/>
            <a:ext cx="2337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*Be careful of my typo</a:t>
            </a:r>
          </a:p>
        </p:txBody>
      </p:sp>
    </p:spTree>
    <p:extLst>
      <p:ext uri="{BB962C8B-B14F-4D97-AF65-F5344CB8AC3E}">
        <p14:creationId xmlns:p14="http://schemas.microsoft.com/office/powerpoint/2010/main" val="4200382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B770B-8767-4340-A91B-3597B146F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Retrieved Events from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665D0-7016-7E4E-A292-1FF51074C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Now, we have retrieved events from our App located on the NodeJS server.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1504B7-00BC-5D41-97F4-C00AC1348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25" y="2388182"/>
            <a:ext cx="7158431" cy="446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723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8AA50-7BF6-A64F-A328-9E830D75A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Posting to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A4520-69D2-A64C-BC9E-6E70E4BEB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Let’s simulate posting to the server before we add the database.</a:t>
            </a:r>
          </a:p>
          <a:p>
            <a:r>
              <a:rPr lang="en-US" dirty="0"/>
              <a:t>First we need an Express middleware</a:t>
            </a:r>
          </a:p>
          <a:p>
            <a:r>
              <a:rPr lang="en-US" dirty="0"/>
              <a:t>Open terminal</a:t>
            </a:r>
          </a:p>
          <a:p>
            <a:pPr lvl="1"/>
            <a:r>
              <a:rPr lang="en-US" dirty="0"/>
              <a:t>Run: </a:t>
            </a:r>
            <a:r>
              <a:rPr lang="en-US" dirty="0" err="1"/>
              <a:t>npm</a:t>
            </a:r>
            <a:r>
              <a:rPr lang="en-US" dirty="0"/>
              <a:t> install --save body-parser</a:t>
            </a:r>
          </a:p>
          <a:p>
            <a:r>
              <a:rPr lang="en-US" dirty="0"/>
              <a:t>Body-Parser parses incoming requests and extracts request data, then converts to data object for use.</a:t>
            </a:r>
          </a:p>
          <a:p>
            <a:r>
              <a:rPr lang="en-US" dirty="0"/>
              <a:t>Open </a:t>
            </a:r>
            <a:r>
              <a:rPr lang="en-US" dirty="0" err="1"/>
              <a:t>app.js</a:t>
            </a:r>
            <a:endParaRPr lang="en-US" dirty="0"/>
          </a:p>
          <a:p>
            <a:pPr lvl="1"/>
            <a:r>
              <a:rPr lang="en-US" dirty="0"/>
              <a:t>Set a constant </a:t>
            </a:r>
          </a:p>
          <a:p>
            <a:pPr lvl="1"/>
            <a:r>
              <a:rPr lang="en-US" dirty="0"/>
              <a:t>Assign </a:t>
            </a:r>
            <a:r>
              <a:rPr lang="en-US" dirty="0" err="1"/>
              <a:t>app.use</a:t>
            </a:r>
            <a:r>
              <a:rPr lang="en-US" dirty="0"/>
              <a:t> to parse json()</a:t>
            </a:r>
          </a:p>
          <a:p>
            <a:endParaRPr lang="en-US" dirty="0"/>
          </a:p>
          <a:p>
            <a:r>
              <a:rPr lang="en-US" dirty="0"/>
              <a:t>Now we must apply to json via </a:t>
            </a:r>
            <a:r>
              <a:rPr lang="en-US" dirty="0" err="1"/>
              <a:t>app.post</a:t>
            </a:r>
            <a:r>
              <a:rPr lang="en-US" dirty="0"/>
              <a:t>() after initializing headers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CD9EA3-C5F9-5D44-B009-EB1FCD0C8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8725" y="4205287"/>
            <a:ext cx="3975100" cy="76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09E6DAF-FC3D-AF4A-89B8-749BAA690E01}"/>
              </a:ext>
            </a:extLst>
          </p:cNvPr>
          <p:cNvCxnSpPr/>
          <p:nvPr/>
        </p:nvCxnSpPr>
        <p:spPr>
          <a:xfrm>
            <a:off x="3443288" y="4471988"/>
            <a:ext cx="28654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09E1B94-FE02-A847-A5B2-B32F6E7225D8}"/>
              </a:ext>
            </a:extLst>
          </p:cNvPr>
          <p:cNvCxnSpPr>
            <a:cxnSpLocks/>
          </p:cNvCxnSpPr>
          <p:nvPr/>
        </p:nvCxnSpPr>
        <p:spPr>
          <a:xfrm flipV="1">
            <a:off x="5305425" y="4798225"/>
            <a:ext cx="1003300" cy="4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06645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8AA50-7BF6-A64F-A328-9E830D75A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Posting to Server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A4520-69D2-A64C-BC9E-6E70E4BEB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Allow your Angular app to parse the post</a:t>
            </a:r>
          </a:p>
          <a:p>
            <a:pPr lvl="1"/>
            <a:r>
              <a:rPr lang="en-US" dirty="0"/>
              <a:t>Add the following code to </a:t>
            </a:r>
            <a:r>
              <a:rPr lang="en-US" dirty="0" err="1"/>
              <a:t>app.js</a:t>
            </a:r>
            <a:r>
              <a:rPr lang="en-US" dirty="0"/>
              <a:t> file</a:t>
            </a:r>
          </a:p>
          <a:p>
            <a:pPr marL="914400" lvl="2" indent="0">
              <a:buNone/>
            </a:pPr>
            <a:r>
              <a:rPr lang="en-US" dirty="0" err="1"/>
              <a:t>app.post</a:t>
            </a:r>
            <a:r>
              <a:rPr lang="en-US" dirty="0"/>
              <a:t>("/</a:t>
            </a:r>
            <a:r>
              <a:rPr lang="en-US" dirty="0" err="1"/>
              <a:t>api</a:t>
            </a:r>
            <a:r>
              <a:rPr lang="en-US" dirty="0"/>
              <a:t>/events", (req, res, next) =&gt; {</a:t>
            </a:r>
          </a:p>
          <a:p>
            <a:pPr marL="914400" lvl="2" indent="0">
              <a:buNone/>
            </a:pPr>
            <a:r>
              <a:rPr lang="en-US" dirty="0"/>
              <a:t>const event = </a:t>
            </a:r>
            <a:r>
              <a:rPr lang="en-US" dirty="0" err="1"/>
              <a:t>req.body</a:t>
            </a:r>
            <a:r>
              <a:rPr lang="en-US" dirty="0"/>
              <a:t>;</a:t>
            </a:r>
          </a:p>
          <a:p>
            <a:pPr marL="914400" lvl="2" indent="0">
              <a:buNone/>
            </a:pPr>
            <a:r>
              <a:rPr lang="en-US" dirty="0" err="1"/>
              <a:t>console.log</a:t>
            </a:r>
            <a:r>
              <a:rPr lang="en-US" dirty="0"/>
              <a:t>(event);</a:t>
            </a:r>
          </a:p>
          <a:p>
            <a:pPr marL="914400" lvl="2" indent="0">
              <a:buNone/>
            </a:pPr>
            <a:r>
              <a:rPr lang="en-US" dirty="0" err="1"/>
              <a:t>res.status</a:t>
            </a:r>
            <a:r>
              <a:rPr lang="en-US" dirty="0"/>
              <a:t>(201).json({</a:t>
            </a:r>
          </a:p>
          <a:p>
            <a:pPr marL="914400" lvl="2" indent="0">
              <a:buNone/>
            </a:pPr>
            <a:r>
              <a:rPr lang="en-US" dirty="0"/>
              <a:t>message: "Event added successful"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r>
              <a:rPr lang="en-US" dirty="0"/>
              <a:t>Now, let’s add in Angular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8966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B0FAD-9459-704D-A424-10C7641E7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Posting to Server </a:t>
            </a:r>
            <a:r>
              <a:rPr lang="en-US" dirty="0" err="1"/>
              <a:t>Con’t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759F0-17B3-E042-BE36-DD005FF0E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Open </a:t>
            </a:r>
            <a:r>
              <a:rPr lang="en-US" dirty="0" err="1"/>
              <a:t>event.service.ts</a:t>
            </a:r>
            <a:endParaRPr lang="en-US" dirty="0"/>
          </a:p>
          <a:p>
            <a:r>
              <a:rPr lang="en-US" dirty="0"/>
              <a:t>Modify the </a:t>
            </a:r>
            <a:r>
              <a:rPr lang="en-US" dirty="0" err="1"/>
              <a:t>addEvent</a:t>
            </a:r>
            <a:r>
              <a:rPr lang="en-US" dirty="0"/>
              <a:t> in the following:</a:t>
            </a:r>
          </a:p>
          <a:p>
            <a:pPr marL="914400" lvl="2" indent="0">
              <a:buNone/>
            </a:pPr>
            <a:r>
              <a:rPr lang="en-US" dirty="0" err="1"/>
              <a:t>addEvent</a:t>
            </a:r>
            <a:r>
              <a:rPr lang="en-US" dirty="0"/>
              <a:t>(title: string, location: string, description: string){</a:t>
            </a:r>
          </a:p>
          <a:p>
            <a:pPr marL="914400" lvl="2" indent="0">
              <a:buNone/>
            </a:pPr>
            <a:r>
              <a:rPr lang="en-US" dirty="0"/>
              <a:t>const event: Event = {id: null, title: title, location: location, description: description};</a:t>
            </a:r>
          </a:p>
          <a:p>
            <a:pPr marL="914400" lvl="2" indent="0">
              <a:buNone/>
            </a:pPr>
            <a:r>
              <a:rPr lang="en-US" dirty="0" err="1"/>
              <a:t>this.http.post</a:t>
            </a:r>
            <a:r>
              <a:rPr lang="en-US" dirty="0"/>
              <a:t>&lt;{message: string}&gt;("http://localhost:3000/</a:t>
            </a:r>
            <a:r>
              <a:rPr lang="en-US" dirty="0" err="1"/>
              <a:t>api</a:t>
            </a:r>
            <a:r>
              <a:rPr lang="en-US" dirty="0"/>
              <a:t>/events", event)</a:t>
            </a:r>
          </a:p>
          <a:p>
            <a:pPr marL="914400" lvl="2" indent="0">
              <a:buNone/>
            </a:pPr>
            <a:r>
              <a:rPr lang="en-US" dirty="0"/>
              <a:t>.subscribe(</a:t>
            </a:r>
            <a:r>
              <a:rPr lang="en-US" dirty="0" err="1"/>
              <a:t>eventData</a:t>
            </a:r>
            <a:r>
              <a:rPr lang="en-US" dirty="0"/>
              <a:t> =&gt; {</a:t>
            </a:r>
          </a:p>
          <a:p>
            <a:pPr marL="914400" lvl="2" indent="0">
              <a:buNone/>
            </a:pPr>
            <a:r>
              <a:rPr lang="en-US" dirty="0" err="1"/>
              <a:t>console.log</a:t>
            </a:r>
            <a:r>
              <a:rPr lang="en-US" dirty="0"/>
              <a:t>(</a:t>
            </a:r>
            <a:r>
              <a:rPr lang="en-US" dirty="0" err="1"/>
              <a:t>eventData.message</a:t>
            </a:r>
            <a:r>
              <a:rPr lang="en-US" dirty="0"/>
              <a:t>);</a:t>
            </a:r>
          </a:p>
          <a:p>
            <a:pPr marL="914400" lvl="2" indent="0">
              <a:buNone/>
            </a:pPr>
            <a:r>
              <a:rPr lang="en-US" dirty="0" err="1"/>
              <a:t>this.events.push</a:t>
            </a:r>
            <a:r>
              <a:rPr lang="en-US" dirty="0"/>
              <a:t>(event);</a:t>
            </a:r>
          </a:p>
          <a:p>
            <a:pPr marL="914400" lvl="2" indent="0">
              <a:buNone/>
            </a:pPr>
            <a:r>
              <a:rPr lang="en-US" dirty="0" err="1"/>
              <a:t>this.eventsUpdated.next</a:t>
            </a:r>
            <a:r>
              <a:rPr lang="en-US" dirty="0"/>
              <a:t>([...</a:t>
            </a:r>
            <a:r>
              <a:rPr lang="en-US" dirty="0" err="1"/>
              <a:t>this.events</a:t>
            </a:r>
            <a:r>
              <a:rPr lang="en-US" dirty="0"/>
              <a:t>]);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}</a:t>
            </a:r>
          </a:p>
          <a:p>
            <a:r>
              <a:rPr lang="en-US" dirty="0"/>
              <a:t>Save file</a:t>
            </a:r>
          </a:p>
          <a:p>
            <a:r>
              <a:rPr lang="en-US" dirty="0"/>
              <a:t>Navigate to browser: http://localhost:4200</a:t>
            </a:r>
          </a:p>
          <a:p>
            <a:r>
              <a:rPr lang="en-US" dirty="0"/>
              <a:t>Make a simulated server post.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B4F3C9-FDEE-A540-B1B8-866C53FBD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388203"/>
            <a:ext cx="5273979" cy="33094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CE6018-538F-CE41-AE3A-4044897FE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75" y="6071420"/>
            <a:ext cx="3251200" cy="78658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FB0DC5A-3085-834A-BBFD-A9DFE6753D09}"/>
              </a:ext>
            </a:extLst>
          </p:cNvPr>
          <p:cNvCxnSpPr/>
          <p:nvPr/>
        </p:nvCxnSpPr>
        <p:spPr>
          <a:xfrm flipH="1">
            <a:off x="5197475" y="4271963"/>
            <a:ext cx="1960563" cy="2192747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38841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040BD-7555-B04C-9B13-4ABADB3C2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MongoDB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99371-C36D-EA46-A064-783DCA71A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add a database</a:t>
            </a:r>
          </a:p>
          <a:p>
            <a:r>
              <a:rPr lang="en-US" dirty="0"/>
              <a:t>We have discussed MongoDB in previous lecture.</a:t>
            </a:r>
          </a:p>
          <a:p>
            <a:r>
              <a:rPr lang="en-US" dirty="0"/>
              <a:t>Let’s add events to the database.</a:t>
            </a:r>
          </a:p>
          <a:p>
            <a:r>
              <a:rPr lang="en-US" dirty="0"/>
              <a:t>Ensure you have mongoose installed from previous lecture.</a:t>
            </a:r>
          </a:p>
          <a:p>
            <a:r>
              <a:rPr lang="en-US" dirty="0"/>
              <a:t>Create ‘models’ folder under backend</a:t>
            </a:r>
          </a:p>
          <a:p>
            <a:r>
              <a:rPr lang="en-US" dirty="0"/>
              <a:t>Under models create </a:t>
            </a:r>
            <a:r>
              <a:rPr lang="en-US" dirty="0" err="1"/>
              <a:t>event.js</a:t>
            </a:r>
            <a:r>
              <a:rPr lang="en-US" dirty="0"/>
              <a:t> file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916BE8-C68D-DB48-9A6F-1E97156FD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2763" y="3798094"/>
            <a:ext cx="3556000" cy="20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77CF6A-B0A0-7F41-A45F-6F9144EA6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49763"/>
            <a:ext cx="13081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14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EA281-EDCD-EC49-B0AE-34F9605DD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MongoDB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076F7-3835-8E4E-A9B1-F2DBAE581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Import mongoose using the require feature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the schema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Define fields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Finally, export for usage in app.</a:t>
            </a:r>
          </a:p>
          <a:p>
            <a:r>
              <a:rPr lang="en-US" dirty="0"/>
              <a:t>Include code in </a:t>
            </a:r>
            <a:r>
              <a:rPr lang="en-US" dirty="0" err="1"/>
              <a:t>event.js</a:t>
            </a:r>
            <a:r>
              <a:rPr lang="en-US" dirty="0"/>
              <a:t> file: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14097C-29A1-6049-92AF-BFB8A8D95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7313" y="3927475"/>
            <a:ext cx="54864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20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9BFB1-D4EF-E748-AF2B-1C67746E3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Angular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79A6E-87DC-8542-9349-973AB1E73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terminal in VS Code</a:t>
            </a:r>
          </a:p>
          <a:p>
            <a:r>
              <a:rPr lang="en-US" dirty="0"/>
              <a:t>ng add @angular/material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D85FFD-1AE5-E847-A36A-48372C7AC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65199"/>
            <a:ext cx="6299200" cy="482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F196BE-D5D9-604B-B6FE-DB8CEBE0A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15267"/>
            <a:ext cx="859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75336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D2092-F3D9-7F48-8F67-6A8A1E32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to MongoDB Cloud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C56B0-3A8C-1749-90EF-FE07BE024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Login to previous created MongoDB account.</a:t>
            </a:r>
          </a:p>
          <a:p>
            <a:r>
              <a:rPr lang="en-US" dirty="0"/>
              <a:t>Click ‘Clusters’</a:t>
            </a:r>
          </a:p>
          <a:p>
            <a:r>
              <a:rPr lang="en-US" dirty="0"/>
              <a:t>Click ‘Connect’</a:t>
            </a:r>
          </a:p>
          <a:p>
            <a:endParaRPr lang="en-US" dirty="0"/>
          </a:p>
          <a:p>
            <a:r>
              <a:rPr lang="en-US" dirty="0"/>
              <a:t>Click ‘Connect your application</a:t>
            </a:r>
          </a:p>
          <a:p>
            <a:r>
              <a:rPr lang="en-US" dirty="0"/>
              <a:t>Copy location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488E7F-74AD-A346-AA4D-9C63D9796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8762" y="2252129"/>
            <a:ext cx="3235342" cy="14462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876C04-F0BF-CC4A-B1E0-55AD8928A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4628" y="2131217"/>
            <a:ext cx="2840038" cy="125835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A672D54-4FA9-7049-9098-B9FA99C43915}"/>
              </a:ext>
            </a:extLst>
          </p:cNvPr>
          <p:cNvCxnSpPr/>
          <p:nvPr/>
        </p:nvCxnSpPr>
        <p:spPr>
          <a:xfrm>
            <a:off x="3286125" y="2543175"/>
            <a:ext cx="782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22D514A-1DAD-D541-B532-E81A4BF37727}"/>
              </a:ext>
            </a:extLst>
          </p:cNvPr>
          <p:cNvCxnSpPr>
            <a:cxnSpLocks/>
          </p:cNvCxnSpPr>
          <p:nvPr/>
        </p:nvCxnSpPr>
        <p:spPr>
          <a:xfrm>
            <a:off x="3286125" y="3070488"/>
            <a:ext cx="46228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6AA47903-605B-6748-84A9-AD3D18F6DB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009760"/>
            <a:ext cx="5053012" cy="1761248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2EEF5A2-A7C2-194B-809B-D964676C87C9}"/>
              </a:ext>
            </a:extLst>
          </p:cNvPr>
          <p:cNvCxnSpPr/>
          <p:nvPr/>
        </p:nvCxnSpPr>
        <p:spPr>
          <a:xfrm>
            <a:off x="5686433" y="4124846"/>
            <a:ext cx="628642" cy="990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11F45EA-0DA1-0E4C-9E86-30FA83395E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4591" y="4910126"/>
            <a:ext cx="4622808" cy="867712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BF189E-FD4D-6940-977A-45FED33453D5}"/>
              </a:ext>
            </a:extLst>
          </p:cNvPr>
          <p:cNvCxnSpPr/>
          <p:nvPr/>
        </p:nvCxnSpPr>
        <p:spPr>
          <a:xfrm>
            <a:off x="3170246" y="4817723"/>
            <a:ext cx="1858954" cy="5543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3655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5333F-F9EC-9F47-8E4B-9F5B2225A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MongoDB Cloud Server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78161-00D1-3242-8807-6864802DA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app.js</a:t>
            </a:r>
            <a:endParaRPr lang="en-US" dirty="0"/>
          </a:p>
          <a:p>
            <a:r>
              <a:rPr lang="en-US" dirty="0"/>
              <a:t>Create a constant to import mongoose</a:t>
            </a:r>
          </a:p>
          <a:p>
            <a:r>
              <a:rPr lang="en-US" dirty="0"/>
              <a:t>Create connection with copied location from Cloud</a:t>
            </a:r>
          </a:p>
          <a:p>
            <a:r>
              <a:rPr lang="en-US" dirty="0"/>
              <a:t>Change the password with autogenerated password created in previous lecture.</a:t>
            </a:r>
          </a:p>
          <a:p>
            <a:pPr lvl="1"/>
            <a:r>
              <a:rPr lang="en-US" dirty="0"/>
              <a:t>E.g. test_app_user:123adfia0e (</a:t>
            </a:r>
            <a:r>
              <a:rPr lang="en-US" dirty="0" err="1"/>
              <a:t>username:password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Mongoose will manage the connection for us!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22F5AC-B4D4-0147-B61F-862B816CC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0" y="4606925"/>
            <a:ext cx="8813800" cy="7747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164254-EDBD-ED47-B62B-E4A5559EC0A4}"/>
              </a:ext>
            </a:extLst>
          </p:cNvPr>
          <p:cNvCxnSpPr>
            <a:cxnSpLocks/>
          </p:cNvCxnSpPr>
          <p:nvPr/>
        </p:nvCxnSpPr>
        <p:spPr>
          <a:xfrm>
            <a:off x="3086100" y="2786063"/>
            <a:ext cx="1285875" cy="205740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B05E59-8832-194F-8875-E91652B07D24}"/>
              </a:ext>
            </a:extLst>
          </p:cNvPr>
          <p:cNvCxnSpPr>
            <a:cxnSpLocks/>
          </p:cNvCxnSpPr>
          <p:nvPr/>
        </p:nvCxnSpPr>
        <p:spPr>
          <a:xfrm>
            <a:off x="4086225" y="3872707"/>
            <a:ext cx="3733802" cy="1292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2781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76D96-FAEB-5E48-96C3-BBE9DF695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MongoDB Cloud Server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E819D-0AE5-154A-A631-D399832C2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Here is the full connection example</a:t>
            </a:r>
          </a:p>
          <a:p>
            <a:pPr marL="914400" lvl="2" indent="0">
              <a:buNone/>
            </a:pPr>
            <a:r>
              <a:rPr lang="en-US" dirty="0" err="1"/>
              <a:t>mongoose.connect</a:t>
            </a:r>
            <a:r>
              <a:rPr lang="en-US" dirty="0"/>
              <a:t>("</a:t>
            </a:r>
            <a:r>
              <a:rPr lang="en-US" dirty="0" err="1"/>
              <a:t>mongodb+srv</a:t>
            </a:r>
            <a:r>
              <a:rPr lang="en-US" dirty="0"/>
              <a:t>://test_app_user:aqBloBsE5IRNlPQM@drsimmons.bd6dc.mongodb.net/</a:t>
            </a:r>
            <a:r>
              <a:rPr lang="en-US" dirty="0" err="1"/>
              <a:t>eventsapp?retryWrites</a:t>
            </a:r>
            <a:r>
              <a:rPr lang="en-US" dirty="0"/>
              <a:t>=</a:t>
            </a:r>
            <a:r>
              <a:rPr lang="en-US" dirty="0" err="1"/>
              <a:t>true&amp;w</a:t>
            </a:r>
            <a:r>
              <a:rPr lang="en-US" dirty="0"/>
              <a:t>=majority")</a:t>
            </a:r>
          </a:p>
          <a:p>
            <a:pPr marL="914400" lvl="2" indent="0">
              <a:buNone/>
            </a:pPr>
            <a:r>
              <a:rPr lang="en-US" dirty="0"/>
              <a:t>.then(() =&gt; {</a:t>
            </a:r>
          </a:p>
          <a:p>
            <a:pPr marL="914400" lvl="2" indent="0">
              <a:buNone/>
            </a:pPr>
            <a:r>
              <a:rPr lang="en-US" dirty="0" err="1"/>
              <a:t>console.log</a:t>
            </a:r>
            <a:r>
              <a:rPr lang="en-US" dirty="0"/>
              <a:t>('Connected to database');</a:t>
            </a:r>
          </a:p>
          <a:p>
            <a:pPr marL="914400" lvl="2" indent="0">
              <a:buNone/>
            </a:pPr>
            <a:r>
              <a:rPr lang="en-US" dirty="0"/>
              <a:t>})</a:t>
            </a:r>
          </a:p>
          <a:p>
            <a:pPr marL="914400" lvl="2" indent="0">
              <a:buNone/>
            </a:pPr>
            <a:r>
              <a:rPr lang="en-US" dirty="0"/>
              <a:t>.catch(() =&gt; {</a:t>
            </a:r>
          </a:p>
          <a:p>
            <a:pPr marL="914400" lvl="2" indent="0">
              <a:buNone/>
            </a:pPr>
            <a:r>
              <a:rPr lang="en-US" dirty="0" err="1"/>
              <a:t>console.log</a:t>
            </a:r>
            <a:r>
              <a:rPr lang="en-US" dirty="0"/>
              <a:t>('Connection failed!');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r>
              <a:rPr lang="en-US" dirty="0"/>
              <a:t>Save file and server will restart. </a:t>
            </a:r>
          </a:p>
          <a:p>
            <a:r>
              <a:rPr lang="en-US" dirty="0"/>
              <a:t>You should see log on Node server.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8F8BB5-65BB-F048-AAC6-BD43AE019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4212" y="5003800"/>
            <a:ext cx="3581400" cy="13081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1DC5F94-7B8B-AC46-B241-953C40F69707}"/>
              </a:ext>
            </a:extLst>
          </p:cNvPr>
          <p:cNvCxnSpPr/>
          <p:nvPr/>
        </p:nvCxnSpPr>
        <p:spPr>
          <a:xfrm>
            <a:off x="5643563" y="3429000"/>
            <a:ext cx="1400175" cy="2747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ECAD4E2-E1D1-4940-B078-4EF46349F483}"/>
              </a:ext>
            </a:extLst>
          </p:cNvPr>
          <p:cNvCxnSpPr>
            <a:cxnSpLocks/>
          </p:cNvCxnSpPr>
          <p:nvPr/>
        </p:nvCxnSpPr>
        <p:spPr>
          <a:xfrm>
            <a:off x="6296024" y="5657850"/>
            <a:ext cx="666751" cy="519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6481DAF-44EE-114A-AAAE-028B7864E695}"/>
              </a:ext>
            </a:extLst>
          </p:cNvPr>
          <p:cNvSpPr txBox="1"/>
          <p:nvPr/>
        </p:nvSpPr>
        <p:spPr>
          <a:xfrm>
            <a:off x="7472364" y="3159015"/>
            <a:ext cx="3699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will create a database on the fly upon first execution.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26B5C60-F1EC-3F41-A928-F0939D4CB8A2}"/>
              </a:ext>
            </a:extLst>
          </p:cNvPr>
          <p:cNvCxnSpPr/>
          <p:nvPr/>
        </p:nvCxnSpPr>
        <p:spPr>
          <a:xfrm>
            <a:off x="4229100" y="2828925"/>
            <a:ext cx="3228975" cy="600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6228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EA281-EDCD-EC49-B0AE-34F9605DD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Save Post to MongoDB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076F7-3835-8E4E-A9B1-F2DBAE581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/>
              <a:t>Event.model</a:t>
            </a:r>
            <a:r>
              <a:rPr lang="en-US" dirty="0"/>
              <a:t> will act as the bridge from out </a:t>
            </a:r>
            <a:r>
              <a:rPr lang="en-US" dirty="0" err="1"/>
              <a:t>nodesjs</a:t>
            </a:r>
            <a:r>
              <a:rPr lang="en-US" dirty="0"/>
              <a:t>/Express app to the MongoDB database.</a:t>
            </a:r>
          </a:p>
          <a:p>
            <a:r>
              <a:rPr lang="en-US" dirty="0"/>
              <a:t> Open </a:t>
            </a:r>
            <a:r>
              <a:rPr lang="en-US" dirty="0" err="1"/>
              <a:t>app.js</a:t>
            </a:r>
            <a:endParaRPr lang="en-US" dirty="0"/>
          </a:p>
          <a:p>
            <a:r>
              <a:rPr lang="en-US" dirty="0"/>
              <a:t>Create a constant Event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Modify post code in the following:</a:t>
            </a:r>
          </a:p>
          <a:p>
            <a:pPr marL="914400" lvl="2" indent="0">
              <a:buNone/>
            </a:pPr>
            <a:r>
              <a:rPr lang="en-US" dirty="0" err="1"/>
              <a:t>app.post</a:t>
            </a:r>
            <a:r>
              <a:rPr lang="en-US" dirty="0"/>
              <a:t>("/</a:t>
            </a:r>
            <a:r>
              <a:rPr lang="en-US" dirty="0" err="1"/>
              <a:t>api</a:t>
            </a:r>
            <a:r>
              <a:rPr lang="en-US" dirty="0"/>
              <a:t>/events", (req, res, next) =&gt; {</a:t>
            </a:r>
          </a:p>
          <a:p>
            <a:pPr marL="914400" lvl="2" indent="0">
              <a:buNone/>
            </a:pPr>
            <a:r>
              <a:rPr lang="en-US" dirty="0"/>
              <a:t>const event = new Event({</a:t>
            </a:r>
          </a:p>
          <a:p>
            <a:pPr marL="914400" lvl="2" indent="0">
              <a:buNone/>
            </a:pPr>
            <a:r>
              <a:rPr lang="en-US" dirty="0"/>
              <a:t>title: </a:t>
            </a:r>
            <a:r>
              <a:rPr lang="en-US" dirty="0" err="1"/>
              <a:t>req.body.title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/>
              <a:t>location: </a:t>
            </a:r>
            <a:r>
              <a:rPr lang="en-US" dirty="0" err="1"/>
              <a:t>req.body.location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/>
              <a:t>description: </a:t>
            </a:r>
            <a:r>
              <a:rPr lang="en-US" dirty="0" err="1"/>
              <a:t>req.body.description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 err="1"/>
              <a:t>console.log</a:t>
            </a:r>
            <a:r>
              <a:rPr lang="en-US" dirty="0"/>
              <a:t>(event)</a:t>
            </a:r>
          </a:p>
          <a:p>
            <a:pPr marL="914400" lvl="2" indent="0">
              <a:buNone/>
            </a:pPr>
            <a:r>
              <a:rPr lang="en-US" dirty="0" err="1"/>
              <a:t>event.save</a:t>
            </a:r>
            <a:r>
              <a:rPr lang="en-US" dirty="0"/>
              <a:t>();</a:t>
            </a:r>
          </a:p>
          <a:p>
            <a:pPr marL="914400" lvl="2" indent="0">
              <a:buNone/>
            </a:pPr>
            <a:r>
              <a:rPr lang="en-US" dirty="0" err="1"/>
              <a:t>res.status</a:t>
            </a:r>
            <a:r>
              <a:rPr lang="en-US" dirty="0"/>
              <a:t>(201).json({</a:t>
            </a:r>
          </a:p>
          <a:p>
            <a:pPr marL="914400" lvl="2" indent="0">
              <a:buNone/>
            </a:pPr>
            <a:r>
              <a:rPr lang="en-US" dirty="0"/>
              <a:t>message: "Event added successful"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r>
              <a:rPr lang="en-US" dirty="0"/>
              <a:t>Save code and create Post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C81F51-A116-004D-8E32-4FC03586D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2088" y="2436813"/>
            <a:ext cx="3987800" cy="1270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E879AE5-627F-5C46-A08D-A1D3E2344038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686175" y="2628900"/>
            <a:ext cx="1585913" cy="44291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965BFB7-442A-1541-A7D9-60CCF7822F16}"/>
              </a:ext>
            </a:extLst>
          </p:cNvPr>
          <p:cNvSpPr txBox="1"/>
          <p:nvPr/>
        </p:nvSpPr>
        <p:spPr>
          <a:xfrm>
            <a:off x="6096000" y="4341723"/>
            <a:ext cx="51358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Notice we modified from the console to save()</a:t>
            </a:r>
          </a:p>
          <a:p>
            <a:r>
              <a:rPr lang="en-US" dirty="0"/>
              <a:t>This saves to the database.</a:t>
            </a:r>
          </a:p>
          <a:p>
            <a:r>
              <a:rPr lang="en-US" dirty="0"/>
              <a:t>*With the free version, we cannot see the database .</a:t>
            </a:r>
          </a:p>
          <a:p>
            <a:r>
              <a:rPr lang="en-US" dirty="0"/>
              <a:t>We will change this shortly!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940A450-5DDE-8F4E-B631-F19F8A978A4F}"/>
              </a:ext>
            </a:extLst>
          </p:cNvPr>
          <p:cNvCxnSpPr/>
          <p:nvPr/>
        </p:nvCxnSpPr>
        <p:spPr>
          <a:xfrm flipH="1">
            <a:off x="3429000" y="4943475"/>
            <a:ext cx="28003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AEBBC299-75A4-BB4F-9A99-316D7D678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726" y="5500074"/>
            <a:ext cx="3035300" cy="127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A26947B-EFEF-3442-8414-7A0D614A29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7514" y="5475391"/>
            <a:ext cx="3883024" cy="133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9404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1E088-E980-E34C-9CEE-6E623340C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MongoDB Shell 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BFBAF-17A9-1148-A4F7-E4F03CEE2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‘Connect’</a:t>
            </a:r>
          </a:p>
          <a:p>
            <a:r>
              <a:rPr lang="en-US" dirty="0"/>
              <a:t>Via Mongo Shell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774FC9-8AC2-574B-9EA7-36A06D6BD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587" y="1323906"/>
            <a:ext cx="4241800" cy="1676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600C17-484A-AB41-BEC9-DDAFFF8A3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674" y="3120956"/>
            <a:ext cx="5362575" cy="89859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CF181EF-A32D-D246-9129-1F52363940E2}"/>
              </a:ext>
            </a:extLst>
          </p:cNvPr>
          <p:cNvCxnSpPr/>
          <p:nvPr/>
        </p:nvCxnSpPr>
        <p:spPr>
          <a:xfrm>
            <a:off x="3343275" y="2043113"/>
            <a:ext cx="1643063" cy="500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73BB400-298F-6141-9E00-3A705BB5E869}"/>
              </a:ext>
            </a:extLst>
          </p:cNvPr>
          <p:cNvCxnSpPr>
            <a:cxnSpLocks/>
          </p:cNvCxnSpPr>
          <p:nvPr/>
        </p:nvCxnSpPr>
        <p:spPr>
          <a:xfrm>
            <a:off x="3486150" y="2663825"/>
            <a:ext cx="1700213" cy="838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96934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B6B5F-DD6C-7A41-AB1E-C92124BEF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Fetching Data via 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6DA70-6CBC-2346-BD81-0D24F05D7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Open </a:t>
            </a:r>
            <a:r>
              <a:rPr lang="en-US" dirty="0" err="1"/>
              <a:t>app.js</a:t>
            </a:r>
            <a:endParaRPr lang="en-US" dirty="0"/>
          </a:p>
          <a:p>
            <a:r>
              <a:rPr lang="en-US" dirty="0"/>
              <a:t>Modify </a:t>
            </a:r>
            <a:r>
              <a:rPr lang="en-US" dirty="0" err="1"/>
              <a:t>app.use</a:t>
            </a:r>
            <a:r>
              <a:rPr lang="en-US" dirty="0"/>
              <a:t>() to </a:t>
            </a:r>
            <a:r>
              <a:rPr lang="en-US" dirty="0" err="1"/>
              <a:t>app.get</a:t>
            </a:r>
            <a:r>
              <a:rPr lang="en-US" dirty="0"/>
              <a:t>() replace the code in the following:</a:t>
            </a:r>
          </a:p>
          <a:p>
            <a:pPr marL="914400" lvl="2" indent="0">
              <a:buNone/>
            </a:pPr>
            <a:r>
              <a:rPr lang="en-US" dirty="0" err="1"/>
              <a:t>app.get</a:t>
            </a:r>
            <a:r>
              <a:rPr lang="en-US" dirty="0"/>
              <a:t>("/</a:t>
            </a:r>
            <a:r>
              <a:rPr lang="en-US" dirty="0" err="1"/>
              <a:t>api</a:t>
            </a:r>
            <a:r>
              <a:rPr lang="en-US" dirty="0"/>
              <a:t>/events", (req, res, next) =&gt; {</a:t>
            </a:r>
          </a:p>
          <a:p>
            <a:pPr marL="914400" lvl="2" indent="0">
              <a:buNone/>
            </a:pPr>
            <a:r>
              <a:rPr lang="en-US" dirty="0" err="1"/>
              <a:t>Event.find</a:t>
            </a:r>
            <a:r>
              <a:rPr lang="en-US" dirty="0"/>
              <a:t>().then(documents =&gt; {</a:t>
            </a:r>
          </a:p>
          <a:p>
            <a:pPr marL="914400" lvl="2" indent="0">
              <a:buNone/>
            </a:pPr>
            <a:r>
              <a:rPr lang="en-US" dirty="0" err="1"/>
              <a:t>console.log</a:t>
            </a:r>
            <a:r>
              <a:rPr lang="en-US" dirty="0"/>
              <a:t>(documents);</a:t>
            </a:r>
          </a:p>
          <a:p>
            <a:pPr marL="914400" lvl="2" indent="0">
              <a:buNone/>
            </a:pPr>
            <a:r>
              <a:rPr lang="en-US" dirty="0" err="1"/>
              <a:t>res.status</a:t>
            </a:r>
            <a:r>
              <a:rPr lang="en-US" dirty="0"/>
              <a:t>(200).json({</a:t>
            </a:r>
          </a:p>
          <a:p>
            <a:pPr marL="914400" lvl="2" indent="0">
              <a:buNone/>
            </a:pPr>
            <a:r>
              <a:rPr lang="en-US" dirty="0"/>
              <a:t>message: "Events Successfully Loaded",</a:t>
            </a:r>
          </a:p>
          <a:p>
            <a:pPr marL="914400" lvl="2" indent="0">
              <a:buNone/>
            </a:pPr>
            <a:r>
              <a:rPr lang="en-US" dirty="0"/>
              <a:t>events: documents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  <a:br>
              <a:rPr lang="en-US" dirty="0"/>
            </a:br>
            <a:r>
              <a:rPr lang="en-US" dirty="0"/>
              <a:t>});</a:t>
            </a:r>
          </a:p>
          <a:p>
            <a:r>
              <a:rPr lang="en-US" dirty="0"/>
              <a:t>Save changes and refresh app.</a:t>
            </a:r>
          </a:p>
          <a:p>
            <a:r>
              <a:rPr lang="en-US" dirty="0"/>
              <a:t>Notice our data is retrieved </a:t>
            </a:r>
          </a:p>
          <a:p>
            <a:pPr marL="0" indent="0">
              <a:buNone/>
            </a:pPr>
            <a:r>
              <a:rPr lang="en-US" dirty="0"/>
              <a:t>   from </a:t>
            </a:r>
            <a:r>
              <a:rPr lang="en-US" dirty="0" err="1"/>
              <a:t>MondgoDB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820BC-1064-434D-82BF-26A804F1A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190081"/>
            <a:ext cx="5749565" cy="332898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729FE37-993B-4744-AA93-CCB170867C39}"/>
              </a:ext>
            </a:extLst>
          </p:cNvPr>
          <p:cNvCxnSpPr/>
          <p:nvPr/>
        </p:nvCxnSpPr>
        <p:spPr>
          <a:xfrm>
            <a:off x="4886325" y="5657850"/>
            <a:ext cx="1685925" cy="242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43259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8C6AA-DA11-E14D-A25D-5A903A325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 Incoming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47942-5FC6-4B42-BE6C-34F0AD344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Due to the _id being different from what we set, we must convert data we get from </a:t>
            </a:r>
            <a:r>
              <a:rPr lang="en-US" dirty="0" err="1"/>
              <a:t>getEvents</a:t>
            </a:r>
            <a:endParaRPr lang="en-US" dirty="0"/>
          </a:p>
          <a:p>
            <a:r>
              <a:rPr lang="en-US" dirty="0"/>
              <a:t>Open </a:t>
            </a:r>
            <a:r>
              <a:rPr lang="en-US" dirty="0" err="1"/>
              <a:t>event.service.ts</a:t>
            </a:r>
            <a:endParaRPr lang="en-US" dirty="0"/>
          </a:p>
          <a:p>
            <a:r>
              <a:rPr lang="en-US" dirty="0"/>
              <a:t>Import map</a:t>
            </a:r>
          </a:p>
          <a:p>
            <a:r>
              <a:rPr lang="en-US" dirty="0"/>
              <a:t> Modify </a:t>
            </a:r>
            <a:r>
              <a:rPr lang="en-US" dirty="0" err="1"/>
              <a:t>getEvents</a:t>
            </a:r>
            <a:r>
              <a:rPr lang="en-US" dirty="0"/>
              <a:t> in the following:</a:t>
            </a:r>
          </a:p>
          <a:p>
            <a:pPr marL="914400" lvl="2" indent="0">
              <a:buNone/>
            </a:pPr>
            <a:r>
              <a:rPr lang="en-US" dirty="0" err="1"/>
              <a:t>getEvents</a:t>
            </a:r>
            <a:r>
              <a:rPr lang="en-US" dirty="0"/>
              <a:t>() {</a:t>
            </a:r>
          </a:p>
          <a:p>
            <a:pPr marL="914400" lvl="2" indent="0">
              <a:buNone/>
            </a:pPr>
            <a:r>
              <a:rPr lang="en-US" dirty="0" err="1"/>
              <a:t>this.http.get</a:t>
            </a:r>
            <a:r>
              <a:rPr lang="en-US" dirty="0"/>
              <a:t>&lt;{message: string, events: any}&gt;('http://localhost:3000/</a:t>
            </a:r>
            <a:r>
              <a:rPr lang="en-US" dirty="0" err="1"/>
              <a:t>api</a:t>
            </a:r>
            <a:r>
              <a:rPr lang="en-US" dirty="0"/>
              <a:t>/events')</a:t>
            </a:r>
          </a:p>
          <a:p>
            <a:pPr marL="914400" lvl="2" indent="0">
              <a:buNone/>
            </a:pPr>
            <a:r>
              <a:rPr lang="en-US" dirty="0"/>
              <a:t>.pipe(map((</a:t>
            </a:r>
            <a:r>
              <a:rPr lang="en-US" dirty="0" err="1"/>
              <a:t>eventInfo</a:t>
            </a:r>
            <a:r>
              <a:rPr lang="en-US" dirty="0"/>
              <a:t>)=&gt; {</a:t>
            </a:r>
          </a:p>
          <a:p>
            <a:pPr marL="914400" lvl="2" indent="0">
              <a:buNone/>
            </a:pPr>
            <a:r>
              <a:rPr lang="en-US" dirty="0"/>
              <a:t>return </a:t>
            </a:r>
            <a:r>
              <a:rPr lang="en-US" dirty="0" err="1"/>
              <a:t>eventInfo.events.map</a:t>
            </a:r>
            <a:r>
              <a:rPr lang="en-US" dirty="0"/>
              <a:t>(event =&gt; {</a:t>
            </a:r>
          </a:p>
          <a:p>
            <a:pPr marL="914400" lvl="2" indent="0">
              <a:buNone/>
            </a:pPr>
            <a:r>
              <a:rPr lang="en-US" dirty="0"/>
              <a:t>return {</a:t>
            </a:r>
          </a:p>
          <a:p>
            <a:pPr marL="914400" lvl="2" indent="0">
              <a:buNone/>
            </a:pPr>
            <a:r>
              <a:rPr lang="en-US" dirty="0"/>
              <a:t>title: </a:t>
            </a:r>
            <a:r>
              <a:rPr lang="en-US" dirty="0" err="1"/>
              <a:t>event.title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/>
              <a:t>location: </a:t>
            </a:r>
            <a:r>
              <a:rPr lang="en-US" dirty="0" err="1"/>
              <a:t>event.location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/>
              <a:t>description: </a:t>
            </a:r>
            <a:r>
              <a:rPr lang="en-US" dirty="0" err="1"/>
              <a:t>event.description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/>
              <a:t>id: </a:t>
            </a:r>
            <a:r>
              <a:rPr lang="en-US" dirty="0" err="1"/>
              <a:t>event._id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};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/>
              <a:t>}))</a:t>
            </a:r>
          </a:p>
          <a:p>
            <a:pPr marL="914400" lvl="2" indent="0">
              <a:buNone/>
            </a:pPr>
            <a:r>
              <a:rPr lang="en-US" dirty="0"/>
              <a:t>.subscribe((</a:t>
            </a:r>
            <a:r>
              <a:rPr lang="en-US" dirty="0" err="1"/>
              <a:t>transformedEvents</a:t>
            </a:r>
            <a:r>
              <a:rPr lang="en-US" dirty="0"/>
              <a:t>) =&gt; {</a:t>
            </a:r>
          </a:p>
          <a:p>
            <a:pPr marL="914400" lvl="2" indent="0">
              <a:buNone/>
            </a:pPr>
            <a:r>
              <a:rPr lang="en-US" dirty="0" err="1"/>
              <a:t>this.events</a:t>
            </a:r>
            <a:r>
              <a:rPr lang="en-US" dirty="0"/>
              <a:t> = </a:t>
            </a:r>
            <a:r>
              <a:rPr lang="en-US" dirty="0" err="1"/>
              <a:t>transformedEvents</a:t>
            </a:r>
            <a:r>
              <a:rPr lang="en-US" dirty="0"/>
              <a:t>;</a:t>
            </a:r>
          </a:p>
          <a:p>
            <a:pPr marL="914400" lvl="2" indent="0">
              <a:buNone/>
            </a:pPr>
            <a:r>
              <a:rPr lang="en-US" dirty="0" err="1"/>
              <a:t>this.eventsUpdated.next</a:t>
            </a:r>
            <a:r>
              <a:rPr lang="en-US" dirty="0"/>
              <a:t>([...</a:t>
            </a:r>
            <a:r>
              <a:rPr lang="en-US" dirty="0" err="1"/>
              <a:t>this.events</a:t>
            </a:r>
            <a:r>
              <a:rPr lang="en-US" dirty="0"/>
              <a:t>]);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6AF97C-07F5-6844-B6C0-D18B9456D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6275" y="2328069"/>
            <a:ext cx="3200400" cy="12446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84711BD-8C21-EE4F-92BF-CA732EE3D072}"/>
              </a:ext>
            </a:extLst>
          </p:cNvPr>
          <p:cNvCxnSpPr/>
          <p:nvPr/>
        </p:nvCxnSpPr>
        <p:spPr>
          <a:xfrm>
            <a:off x="5172075" y="2528887"/>
            <a:ext cx="3429000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37B7FDD2-102C-E14D-8A39-F2D443F9F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451" y="2573240"/>
            <a:ext cx="3378200" cy="279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0132EF-6140-DD4D-872B-12A972913AE7}"/>
              </a:ext>
            </a:extLst>
          </p:cNvPr>
          <p:cNvSpPr txBox="1"/>
          <p:nvPr/>
        </p:nvSpPr>
        <p:spPr>
          <a:xfrm>
            <a:off x="7472363" y="3814266"/>
            <a:ext cx="4243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allows you to transform every element of an array into a new element.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88A4228-F1B9-754E-83AB-959A1A830B74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5443538" y="2852640"/>
            <a:ext cx="2028825" cy="1284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08334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40766-B6D6-304A-8667-484B146E8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Deleting Data from 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FA981-EBFB-614B-BACD-D4275F8CA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Let’s add a new route </a:t>
            </a:r>
            <a:r>
              <a:rPr lang="en-US" dirty="0" err="1"/>
              <a:t>app.delete</a:t>
            </a:r>
            <a:endParaRPr lang="en-US" dirty="0"/>
          </a:p>
          <a:p>
            <a:r>
              <a:rPr lang="en-US" dirty="0"/>
              <a:t>Open </a:t>
            </a:r>
            <a:r>
              <a:rPr lang="en-US" dirty="0" err="1"/>
              <a:t>app.js</a:t>
            </a:r>
            <a:endParaRPr lang="en-US" dirty="0"/>
          </a:p>
          <a:p>
            <a:pPr lvl="1"/>
            <a:r>
              <a:rPr lang="en-US" dirty="0"/>
              <a:t>Add following code:</a:t>
            </a:r>
          </a:p>
          <a:p>
            <a:pPr marL="914400" lvl="2" indent="0">
              <a:buNone/>
            </a:pPr>
            <a:r>
              <a:rPr lang="en-US" dirty="0" err="1"/>
              <a:t>app.delete</a:t>
            </a:r>
            <a:r>
              <a:rPr lang="en-US" dirty="0"/>
              <a:t>("/</a:t>
            </a:r>
            <a:r>
              <a:rPr lang="en-US" dirty="0" err="1"/>
              <a:t>api</a:t>
            </a:r>
            <a:r>
              <a:rPr lang="en-US" dirty="0"/>
              <a:t>/</a:t>
            </a:r>
            <a:r>
              <a:rPr lang="en-US" dirty="0" err="1"/>
              <a:t>events:id</a:t>
            </a:r>
            <a:r>
              <a:rPr lang="en-US" dirty="0"/>
              <a:t>", (req, res, next) =&gt; {</a:t>
            </a:r>
          </a:p>
          <a:p>
            <a:pPr marL="914400" lvl="2" indent="0">
              <a:buNone/>
            </a:pPr>
            <a:r>
              <a:rPr lang="en-US" dirty="0" err="1"/>
              <a:t>Event.deleteOne</a:t>
            </a:r>
            <a:r>
              <a:rPr lang="en-US" dirty="0"/>
              <a:t>({_id: </a:t>
            </a:r>
            <a:r>
              <a:rPr lang="en-US" dirty="0" err="1"/>
              <a:t>req.params.id</a:t>
            </a:r>
            <a:r>
              <a:rPr lang="en-US" dirty="0"/>
              <a:t>}).then(result =&gt; {</a:t>
            </a:r>
          </a:p>
          <a:p>
            <a:pPr marL="914400" lvl="2" indent="0">
              <a:buNone/>
            </a:pPr>
            <a:r>
              <a:rPr lang="en-US" dirty="0" err="1"/>
              <a:t>console.log</a:t>
            </a:r>
            <a:r>
              <a:rPr lang="en-US" dirty="0"/>
              <a:t>(result);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 err="1"/>
              <a:t>res.status</a:t>
            </a:r>
            <a:r>
              <a:rPr lang="en-US" dirty="0"/>
              <a:t>(200).json({message: "Post deleted"});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r>
              <a:rPr lang="en-US" dirty="0"/>
              <a:t>Open event-</a:t>
            </a:r>
            <a:r>
              <a:rPr lang="en-US" dirty="0" err="1"/>
              <a:t>list.component.html</a:t>
            </a:r>
            <a:endParaRPr lang="en-US" dirty="0"/>
          </a:p>
          <a:p>
            <a:pPr lvl="1"/>
            <a:r>
              <a:rPr lang="en-US" dirty="0"/>
              <a:t>Add following code to delete button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373678-1C59-824F-B0AC-40753E9E1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661" y="5493460"/>
            <a:ext cx="5292725" cy="65811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7FFA3BB-75D4-A34F-BCE8-8B426D6259BE}"/>
              </a:ext>
            </a:extLst>
          </p:cNvPr>
          <p:cNvCxnSpPr/>
          <p:nvPr/>
        </p:nvCxnSpPr>
        <p:spPr>
          <a:xfrm>
            <a:off x="6096000" y="5936821"/>
            <a:ext cx="26908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241384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40766-B6D6-304A-8667-484B146E8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Deleting Data from 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FA981-EBFB-614B-BACD-D4275F8CA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event-</a:t>
            </a:r>
            <a:r>
              <a:rPr lang="en-US" dirty="0" err="1"/>
              <a:t>list.component.ts</a:t>
            </a:r>
            <a:endParaRPr lang="en-US" dirty="0"/>
          </a:p>
          <a:p>
            <a:pPr lvl="1"/>
            <a:r>
              <a:rPr lang="en-US" dirty="0"/>
              <a:t>Add following code to delete</a:t>
            </a:r>
          </a:p>
          <a:p>
            <a:endParaRPr lang="en-US" dirty="0"/>
          </a:p>
          <a:p>
            <a:r>
              <a:rPr lang="en-US" dirty="0"/>
              <a:t>Open </a:t>
            </a:r>
            <a:r>
              <a:rPr lang="en-US" dirty="0" err="1"/>
              <a:t>event.service.ts</a:t>
            </a:r>
            <a:endParaRPr lang="en-US" dirty="0"/>
          </a:p>
          <a:p>
            <a:pPr lvl="1"/>
            <a:r>
              <a:rPr lang="en-US" dirty="0"/>
              <a:t>Add following code to delete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1AB849-D8B8-2E48-9E22-60A216502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113" y="1825625"/>
            <a:ext cx="4584700" cy="1714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D3828A-F863-BE45-A75C-AF5628D44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013" y="3675062"/>
            <a:ext cx="61849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5866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88175-1B7A-CE4B-8E0E-68799B9EC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EAC7C-B434-CD4D-9E28-9B6677917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to: http://localhost:4200</a:t>
            </a:r>
          </a:p>
          <a:p>
            <a:r>
              <a:rPr lang="en-US" dirty="0"/>
              <a:t>Click ‘Delete’ and refresh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88756-0F9F-7747-A83D-376BEE6FB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651" y="1325404"/>
            <a:ext cx="4857750" cy="25811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DB0908-B528-024E-B197-8559062DB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550" y="3956790"/>
            <a:ext cx="3054350" cy="272975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061E0F7-AE91-E747-BBBF-18020F985D56}"/>
              </a:ext>
            </a:extLst>
          </p:cNvPr>
          <p:cNvCxnSpPr>
            <a:cxnSpLocks/>
          </p:cNvCxnSpPr>
          <p:nvPr/>
        </p:nvCxnSpPr>
        <p:spPr>
          <a:xfrm>
            <a:off x="5514975" y="2643188"/>
            <a:ext cx="5272088" cy="1028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551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42023-604E-F742-AE9B-1B86FA532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Themes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97BFE-FBAB-CD4A-8B9E-3596BAC61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 </a:t>
            </a:r>
            <a:r>
              <a:rPr lang="en-US" dirty="0" err="1"/>
              <a:t>package.json</a:t>
            </a:r>
            <a:r>
              <a:rPr lang="en-US" dirty="0"/>
              <a:t>, you will see it added the @angular/material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Under </a:t>
            </a:r>
            <a:r>
              <a:rPr lang="en-US" dirty="0" err="1"/>
              <a:t>angular.json</a:t>
            </a:r>
            <a:r>
              <a:rPr lang="en-US" dirty="0"/>
              <a:t>, you will see the template being used</a:t>
            </a:r>
          </a:p>
          <a:p>
            <a:pPr lvl="1"/>
            <a:r>
              <a:rPr lang="en-US" dirty="0"/>
              <a:t>indigo-</a:t>
            </a:r>
            <a:r>
              <a:rPr lang="en-US" dirty="0" err="1"/>
              <a:t>pink.css</a:t>
            </a:r>
            <a:endParaRPr lang="en-US" dirty="0"/>
          </a:p>
          <a:p>
            <a:pPr lvl="1"/>
            <a:r>
              <a:rPr lang="en-US" dirty="0"/>
              <a:t>*You have an option to change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Navigate to @angular/material/prebuilt-themes to see available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7DB934-07E7-D04B-829B-25D062506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111" y="2495068"/>
            <a:ext cx="3302000" cy="571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D8F197-A08F-5046-A0EE-B01A53744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302" y="3857122"/>
            <a:ext cx="4893439" cy="82628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0D9ED51-6B86-4142-A9C0-4798B4AB724D}"/>
              </a:ext>
            </a:extLst>
          </p:cNvPr>
          <p:cNvCxnSpPr/>
          <p:nvPr/>
        </p:nvCxnSpPr>
        <p:spPr>
          <a:xfrm>
            <a:off x="3634451" y="3970116"/>
            <a:ext cx="2361235" cy="1388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BE306F11-7403-A048-B07E-6DC0B13371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622" y="5448300"/>
            <a:ext cx="28575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1271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0497C-81DF-014E-A895-CBE270769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Frontend After Deleting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8781D-73E1-104E-BADD-571E9604E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Notice we can add events and it registers immediately. </a:t>
            </a:r>
          </a:p>
          <a:p>
            <a:r>
              <a:rPr lang="en-US" dirty="0"/>
              <a:t>When we attempt to delete the post, we must refresh.</a:t>
            </a:r>
          </a:p>
          <a:p>
            <a:r>
              <a:rPr lang="en-US" dirty="0"/>
              <a:t>Let’s fix that!</a:t>
            </a:r>
          </a:p>
        </p:txBody>
      </p:sp>
    </p:spTree>
    <p:extLst>
      <p:ext uri="{BB962C8B-B14F-4D97-AF65-F5344CB8AC3E}">
        <p14:creationId xmlns:p14="http://schemas.microsoft.com/office/powerpoint/2010/main" val="416951547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0497C-81DF-014E-A895-CBE270769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Frontend After Deleting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8781D-73E1-104E-BADD-571E9604E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must update the service after we delete the post.</a:t>
            </a:r>
          </a:p>
          <a:p>
            <a:r>
              <a:rPr lang="en-US" dirty="0"/>
              <a:t>Open </a:t>
            </a:r>
            <a:r>
              <a:rPr lang="en-US" dirty="0" err="1"/>
              <a:t>event.service.ts</a:t>
            </a:r>
            <a:endParaRPr lang="en-US" dirty="0"/>
          </a:p>
          <a:p>
            <a:pPr lvl="1"/>
            <a:r>
              <a:rPr lang="en-US" dirty="0"/>
              <a:t>Modify the following </a:t>
            </a:r>
            <a:r>
              <a:rPr lang="en-US" dirty="0" err="1"/>
              <a:t>deleteEvent</a:t>
            </a:r>
            <a:r>
              <a:rPr lang="en-US" dirty="0"/>
              <a:t>() function</a:t>
            </a:r>
          </a:p>
          <a:p>
            <a:pPr marL="914400" lvl="2" indent="0">
              <a:buNone/>
            </a:pPr>
            <a:r>
              <a:rPr lang="en-US" dirty="0" err="1"/>
              <a:t>deleteEvent</a:t>
            </a:r>
            <a:r>
              <a:rPr lang="en-US" dirty="0"/>
              <a:t>(</a:t>
            </a:r>
            <a:r>
              <a:rPr lang="en-US" dirty="0" err="1"/>
              <a:t>eventId</a:t>
            </a:r>
            <a:r>
              <a:rPr lang="en-US" dirty="0"/>
              <a:t>: string){</a:t>
            </a:r>
          </a:p>
          <a:p>
            <a:pPr marL="914400" lvl="2" indent="0">
              <a:buNone/>
            </a:pPr>
            <a:r>
              <a:rPr lang="en-US" dirty="0" err="1"/>
              <a:t>this.http.delete</a:t>
            </a:r>
            <a:r>
              <a:rPr lang="en-US" dirty="0"/>
              <a:t>("http://localhost:3000/</a:t>
            </a:r>
            <a:r>
              <a:rPr lang="en-US" dirty="0" err="1"/>
              <a:t>api</a:t>
            </a:r>
            <a:r>
              <a:rPr lang="en-US" dirty="0"/>
              <a:t>/events"+ </a:t>
            </a:r>
            <a:r>
              <a:rPr lang="en-US" dirty="0" err="1"/>
              <a:t>eventId</a:t>
            </a:r>
            <a:r>
              <a:rPr lang="en-US" dirty="0"/>
              <a:t>)</a:t>
            </a:r>
          </a:p>
          <a:p>
            <a:pPr marL="914400" lvl="2" indent="0">
              <a:buNone/>
            </a:pPr>
            <a:r>
              <a:rPr lang="en-US" dirty="0"/>
              <a:t>.subscribe(() =&gt; {</a:t>
            </a:r>
          </a:p>
          <a:p>
            <a:pPr marL="914400" lvl="2" indent="0">
              <a:buNone/>
            </a:pPr>
            <a:r>
              <a:rPr lang="en-US" dirty="0"/>
              <a:t>const </a:t>
            </a:r>
            <a:r>
              <a:rPr lang="en-US" dirty="0" err="1"/>
              <a:t>eventsUpdated</a:t>
            </a:r>
            <a:r>
              <a:rPr lang="en-US" dirty="0"/>
              <a:t> = </a:t>
            </a:r>
            <a:r>
              <a:rPr lang="en-US" dirty="0" err="1"/>
              <a:t>this.events.filter</a:t>
            </a:r>
            <a:r>
              <a:rPr lang="en-US" dirty="0"/>
              <a:t>(event =&gt; </a:t>
            </a:r>
            <a:r>
              <a:rPr lang="en-US" dirty="0" err="1"/>
              <a:t>event.id</a:t>
            </a:r>
            <a:r>
              <a:rPr lang="en-US" dirty="0"/>
              <a:t> != </a:t>
            </a:r>
            <a:r>
              <a:rPr lang="en-US" dirty="0" err="1"/>
              <a:t>eventId</a:t>
            </a:r>
            <a:r>
              <a:rPr lang="en-US" dirty="0"/>
              <a:t>);</a:t>
            </a:r>
          </a:p>
          <a:p>
            <a:pPr marL="914400" lvl="2" indent="0">
              <a:buNone/>
            </a:pPr>
            <a:r>
              <a:rPr lang="en-US" dirty="0" err="1"/>
              <a:t>this.events</a:t>
            </a:r>
            <a:r>
              <a:rPr lang="en-US" dirty="0"/>
              <a:t> = </a:t>
            </a:r>
            <a:r>
              <a:rPr lang="en-US" dirty="0" err="1"/>
              <a:t>eventsUpdated</a:t>
            </a:r>
            <a:r>
              <a:rPr lang="en-US" dirty="0"/>
              <a:t>;</a:t>
            </a:r>
          </a:p>
          <a:p>
            <a:pPr marL="914400" lvl="2" indent="0">
              <a:buNone/>
            </a:pPr>
            <a:r>
              <a:rPr lang="en-US" dirty="0" err="1"/>
              <a:t>this.eventsUpdated.next</a:t>
            </a:r>
            <a:r>
              <a:rPr lang="en-US" dirty="0"/>
              <a:t>([...</a:t>
            </a:r>
            <a:r>
              <a:rPr lang="en-US" dirty="0" err="1"/>
              <a:t>this.events</a:t>
            </a:r>
            <a:r>
              <a:rPr lang="en-US" dirty="0"/>
              <a:t>]);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D57A11-9005-8A48-BEEC-4225433E58BF}"/>
              </a:ext>
            </a:extLst>
          </p:cNvPr>
          <p:cNvSpPr txBox="1"/>
          <p:nvPr/>
        </p:nvSpPr>
        <p:spPr>
          <a:xfrm>
            <a:off x="7173745" y="4972050"/>
            <a:ext cx="5069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Deletes the event and updates with a copy of event;</a:t>
            </a:r>
          </a:p>
          <a:p>
            <a:r>
              <a:rPr lang="en-US" dirty="0"/>
              <a:t>not to include the event that was just deleted!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E676836-8DE6-3049-B27C-E27EBC2491BD}"/>
              </a:ext>
            </a:extLst>
          </p:cNvPr>
          <p:cNvCxnSpPr>
            <a:stCxn id="4" idx="1"/>
          </p:cNvCxnSpPr>
          <p:nvPr/>
        </p:nvCxnSpPr>
        <p:spPr>
          <a:xfrm flipH="1" flipV="1">
            <a:off x="6096000" y="4529138"/>
            <a:ext cx="1077745" cy="766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6115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02BD6-20D9-174E-86C9-9F7AA0CED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Frontend After Deleting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61405-8867-3442-93D0-7192622F8C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82745"/>
            <a:ext cx="5181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Open </a:t>
            </a:r>
            <a:r>
              <a:rPr lang="en-US" dirty="0" err="1"/>
              <a:t>app.js</a:t>
            </a:r>
            <a:endParaRPr lang="en-US" dirty="0"/>
          </a:p>
          <a:p>
            <a:r>
              <a:rPr lang="en-US" dirty="0"/>
              <a:t>Modify the </a:t>
            </a:r>
            <a:r>
              <a:rPr lang="en-US" dirty="0" err="1"/>
              <a:t>app.post</a:t>
            </a:r>
            <a:r>
              <a:rPr lang="en-US" dirty="0"/>
              <a:t> function </a:t>
            </a:r>
          </a:p>
          <a:p>
            <a:pPr marL="914400" lvl="2" indent="0">
              <a:buNone/>
            </a:pPr>
            <a:r>
              <a:rPr lang="en-US" dirty="0" err="1"/>
              <a:t>app.post</a:t>
            </a:r>
            <a:r>
              <a:rPr lang="en-US" dirty="0"/>
              <a:t>("/</a:t>
            </a:r>
            <a:r>
              <a:rPr lang="en-US" dirty="0" err="1"/>
              <a:t>api</a:t>
            </a:r>
            <a:r>
              <a:rPr lang="en-US" dirty="0"/>
              <a:t>/events", (req, res, next) =&gt; {</a:t>
            </a:r>
          </a:p>
          <a:p>
            <a:pPr marL="914400" lvl="2" indent="0">
              <a:buNone/>
            </a:pPr>
            <a:r>
              <a:rPr lang="en-US" dirty="0"/>
              <a:t>const event = new Event({</a:t>
            </a:r>
          </a:p>
          <a:p>
            <a:pPr marL="914400" lvl="2" indent="0">
              <a:buNone/>
            </a:pPr>
            <a:r>
              <a:rPr lang="en-US" dirty="0"/>
              <a:t>title: </a:t>
            </a:r>
            <a:r>
              <a:rPr lang="en-US" dirty="0" err="1"/>
              <a:t>req.body.title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/>
              <a:t>location: </a:t>
            </a:r>
            <a:r>
              <a:rPr lang="en-US" dirty="0" err="1"/>
              <a:t>req.body.location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/>
              <a:t>description: </a:t>
            </a:r>
            <a:r>
              <a:rPr lang="en-US" dirty="0" err="1"/>
              <a:t>req.body.description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 err="1"/>
              <a:t>event.save</a:t>
            </a:r>
            <a:r>
              <a:rPr lang="en-US" dirty="0"/>
              <a:t>().then(result =&gt; {</a:t>
            </a:r>
          </a:p>
          <a:p>
            <a:pPr marL="914400" lvl="2" indent="0">
              <a:buNone/>
            </a:pPr>
            <a:r>
              <a:rPr lang="en-US" dirty="0" err="1"/>
              <a:t>res.status</a:t>
            </a:r>
            <a:r>
              <a:rPr lang="en-US" dirty="0"/>
              <a:t>(201).json({</a:t>
            </a:r>
          </a:p>
          <a:p>
            <a:pPr marL="914400" lvl="2" indent="0">
              <a:buNone/>
            </a:pPr>
            <a:r>
              <a:rPr lang="en-US" dirty="0"/>
              <a:t>message: "Event added successful",</a:t>
            </a:r>
          </a:p>
          <a:p>
            <a:pPr marL="914400" lvl="2" indent="0">
              <a:buNone/>
            </a:pPr>
            <a:r>
              <a:rPr lang="en-US" dirty="0" err="1"/>
              <a:t>eventId</a:t>
            </a:r>
            <a:r>
              <a:rPr lang="en-US" dirty="0"/>
              <a:t>: </a:t>
            </a:r>
            <a:r>
              <a:rPr lang="en-US" dirty="0" err="1"/>
              <a:t>result._id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5FD2B-A3E9-6846-9D7B-6722308B4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82745"/>
            <a:ext cx="5181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Open </a:t>
            </a:r>
            <a:r>
              <a:rPr lang="en-US" dirty="0" err="1"/>
              <a:t>event.service.js</a:t>
            </a:r>
            <a:endParaRPr lang="en-US" dirty="0"/>
          </a:p>
          <a:p>
            <a:r>
              <a:rPr lang="en-US" dirty="0"/>
              <a:t>Modify the </a:t>
            </a:r>
            <a:r>
              <a:rPr lang="en-US" dirty="0" err="1"/>
              <a:t>addEvent</a:t>
            </a:r>
            <a:r>
              <a:rPr lang="en-US" dirty="0"/>
              <a:t> function</a:t>
            </a:r>
          </a:p>
          <a:p>
            <a:pPr marL="914400" lvl="2" indent="0">
              <a:buNone/>
            </a:pPr>
            <a:r>
              <a:rPr lang="en-US" dirty="0" err="1"/>
              <a:t>addEvent</a:t>
            </a:r>
            <a:r>
              <a:rPr lang="en-US" dirty="0"/>
              <a:t>(title: string, location: string, description: string){</a:t>
            </a:r>
          </a:p>
          <a:p>
            <a:pPr marL="914400" lvl="2" indent="0">
              <a:buNone/>
            </a:pPr>
            <a:r>
              <a:rPr lang="en-US" dirty="0"/>
              <a:t>const event: Event = {id: null, title: title, location: location, description: description};</a:t>
            </a:r>
          </a:p>
          <a:p>
            <a:pPr marL="914400" lvl="2" indent="0">
              <a:buNone/>
            </a:pPr>
            <a:r>
              <a:rPr lang="en-US" dirty="0" err="1"/>
              <a:t>this.http.post</a:t>
            </a:r>
            <a:r>
              <a:rPr lang="en-US" dirty="0"/>
              <a:t>&lt;{message: string, </a:t>
            </a:r>
            <a:r>
              <a:rPr lang="en-US" dirty="0" err="1"/>
              <a:t>eventId</a:t>
            </a:r>
            <a:r>
              <a:rPr lang="en-US" dirty="0"/>
              <a:t>: string}&gt;("http://localhost:3000/</a:t>
            </a:r>
            <a:r>
              <a:rPr lang="en-US" dirty="0" err="1"/>
              <a:t>api</a:t>
            </a:r>
            <a:r>
              <a:rPr lang="en-US" dirty="0"/>
              <a:t>/events", event)</a:t>
            </a:r>
          </a:p>
          <a:p>
            <a:pPr marL="914400" lvl="2" indent="0">
              <a:buNone/>
            </a:pPr>
            <a:r>
              <a:rPr lang="en-US" dirty="0"/>
              <a:t>.subscribe(</a:t>
            </a:r>
            <a:r>
              <a:rPr lang="en-US" dirty="0" err="1"/>
              <a:t>eventData</a:t>
            </a:r>
            <a:r>
              <a:rPr lang="en-US" dirty="0"/>
              <a:t> =&gt; {</a:t>
            </a:r>
          </a:p>
          <a:p>
            <a:pPr marL="914400" lvl="2" indent="0">
              <a:buNone/>
            </a:pPr>
            <a:r>
              <a:rPr lang="en-US" dirty="0"/>
              <a:t>const id = </a:t>
            </a:r>
            <a:r>
              <a:rPr lang="en-US" dirty="0" err="1"/>
              <a:t>eventData.eventId</a:t>
            </a:r>
            <a:r>
              <a:rPr lang="en-US" dirty="0"/>
              <a:t>;</a:t>
            </a:r>
          </a:p>
          <a:p>
            <a:pPr marL="914400" lvl="2" indent="0">
              <a:buNone/>
            </a:pPr>
            <a:r>
              <a:rPr lang="en-US" dirty="0" err="1"/>
              <a:t>event.id</a:t>
            </a:r>
            <a:r>
              <a:rPr lang="en-US" dirty="0"/>
              <a:t>=id;</a:t>
            </a:r>
          </a:p>
          <a:p>
            <a:pPr marL="914400" lvl="2" indent="0">
              <a:buNone/>
            </a:pPr>
            <a:r>
              <a:rPr lang="en-US" dirty="0" err="1"/>
              <a:t>this.events.push</a:t>
            </a:r>
            <a:r>
              <a:rPr lang="en-US" dirty="0"/>
              <a:t>(event);</a:t>
            </a:r>
          </a:p>
          <a:p>
            <a:pPr marL="914400" lvl="2" indent="0">
              <a:buNone/>
            </a:pPr>
            <a:r>
              <a:rPr lang="en-US" dirty="0" err="1"/>
              <a:t>this.eventsUpdated.next</a:t>
            </a:r>
            <a:r>
              <a:rPr lang="en-US" dirty="0"/>
              <a:t>([...</a:t>
            </a:r>
            <a:r>
              <a:rPr lang="en-US" dirty="0" err="1"/>
              <a:t>this.events</a:t>
            </a:r>
            <a:r>
              <a:rPr lang="en-US" dirty="0"/>
              <a:t>]);</a:t>
            </a:r>
          </a:p>
          <a:p>
            <a:pPr marL="914400" lvl="2" indent="0">
              <a:buNone/>
            </a:pPr>
            <a:r>
              <a:rPr lang="en-US" dirty="0"/>
              <a:t>});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F8DAC-0276-5043-88D9-6BAE85E32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3775" y="5445963"/>
            <a:ext cx="4848225" cy="14120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069947-1B68-B347-93E6-E0C748AFC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0463" y="4724140"/>
            <a:ext cx="3217862" cy="213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40282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D93C3-90FF-AB44-8E99-0BEA89CD6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Frontend After Deleting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9C5A4-425E-3746-8BF2-E78C0C2F8C7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Let’s test it out by adding two (2) events.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5DBF77D-39F3-344F-932F-195A8CB4F65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Let’s Delete one (1)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C92C8C-4F6F-DD4F-8E88-6E8B0B13E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577" y="2284396"/>
            <a:ext cx="4356142" cy="28876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FFF73B-52F1-6548-AF1B-B60610AC1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2284396"/>
            <a:ext cx="4142370" cy="38576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318679-4890-AB4F-A74F-7FFC1256A724}"/>
              </a:ext>
            </a:extLst>
          </p:cNvPr>
          <p:cNvSpPr txBox="1"/>
          <p:nvPr/>
        </p:nvSpPr>
        <p:spPr>
          <a:xfrm>
            <a:off x="1785937" y="6266402"/>
            <a:ext cx="8017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Now, we have updating on the frontend when we delete something on the backend!</a:t>
            </a:r>
          </a:p>
        </p:txBody>
      </p:sp>
    </p:spTree>
    <p:extLst>
      <p:ext uri="{BB962C8B-B14F-4D97-AF65-F5344CB8AC3E}">
        <p14:creationId xmlns:p14="http://schemas.microsoft.com/office/powerpoint/2010/main" val="408916539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90DD-4D15-DE4F-B6BB-ADD9158BF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EC8E6-D68F-624F-A030-6EB20F942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file: app-</a:t>
            </a:r>
            <a:r>
              <a:rPr lang="en-US" dirty="0" err="1"/>
              <a:t>router.module.ts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NgModule</a:t>
            </a:r>
            <a:r>
              <a:rPr lang="en-US" dirty="0"/>
              <a:t> from @angular/core </a:t>
            </a:r>
          </a:p>
          <a:p>
            <a:r>
              <a:rPr lang="en-US" dirty="0"/>
              <a:t>Import </a:t>
            </a:r>
            <a:r>
              <a:rPr lang="en-US" dirty="0" err="1"/>
              <a:t>RouterModule</a:t>
            </a:r>
            <a:r>
              <a:rPr lang="en-US" dirty="0"/>
              <a:t> from @angular/router</a:t>
            </a:r>
          </a:p>
          <a:p>
            <a:r>
              <a:rPr lang="en-US" dirty="0"/>
              <a:t>Utilize the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8B79BF-5883-2A48-B5B7-5FDF29C0C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450" y="1273175"/>
            <a:ext cx="2857500" cy="1104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BF42D0-0EC4-B541-9C25-7AE4C2749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1925" y="3429000"/>
            <a:ext cx="6862762" cy="328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06135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90DD-4D15-DE4F-B6BB-ADD9158BF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Module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EC8E6-D68F-624F-A030-6EB20F942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Open </a:t>
            </a:r>
            <a:r>
              <a:rPr lang="en-US" dirty="0" err="1"/>
              <a:t>app.module.ts</a:t>
            </a:r>
            <a:endParaRPr lang="en-US" dirty="0"/>
          </a:p>
          <a:p>
            <a:r>
              <a:rPr lang="en-US" dirty="0"/>
              <a:t>Add the </a:t>
            </a:r>
            <a:r>
              <a:rPr lang="en-US" dirty="0" err="1"/>
              <a:t>AppRouterModule</a:t>
            </a:r>
            <a:r>
              <a:rPr lang="en-US" dirty="0"/>
              <a:t> import</a:t>
            </a:r>
          </a:p>
          <a:p>
            <a:endParaRPr lang="en-US" dirty="0"/>
          </a:p>
          <a:p>
            <a:r>
              <a:rPr lang="en-US" dirty="0"/>
              <a:t>Open </a:t>
            </a:r>
            <a:r>
              <a:rPr lang="en-US" dirty="0" err="1"/>
              <a:t>app.component.html</a:t>
            </a:r>
            <a:endParaRPr lang="en-US" dirty="0"/>
          </a:p>
          <a:p>
            <a:pPr lvl="1"/>
            <a:r>
              <a:rPr lang="en-US" dirty="0"/>
              <a:t>Modify html code:</a:t>
            </a:r>
          </a:p>
          <a:p>
            <a:pPr marL="914400" lvl="2" indent="0">
              <a:buNone/>
            </a:pPr>
            <a:r>
              <a:rPr lang="en-US" dirty="0"/>
              <a:t>&lt;app-header&gt;&lt;/app-header&gt;</a:t>
            </a:r>
          </a:p>
          <a:p>
            <a:pPr marL="914400" lvl="2" indent="0">
              <a:buNone/>
            </a:pPr>
            <a:r>
              <a:rPr lang="en-US" dirty="0"/>
              <a:t>&lt;main&gt;</a:t>
            </a:r>
          </a:p>
          <a:p>
            <a:pPr marL="914400" lvl="2" indent="0">
              <a:buNone/>
            </a:pPr>
            <a:r>
              <a:rPr lang="en-US" dirty="0"/>
              <a:t>&lt;router-outlet&gt;&lt;/router-outlet&gt;</a:t>
            </a:r>
          </a:p>
          <a:p>
            <a:pPr marL="914400" lvl="2" indent="0">
              <a:buNone/>
            </a:pPr>
            <a:r>
              <a:rPr lang="en-US" dirty="0"/>
              <a:t>&lt;/main&gt;</a:t>
            </a:r>
          </a:p>
          <a:p>
            <a:pPr lvl="1"/>
            <a:r>
              <a:rPr lang="en-US" dirty="0"/>
              <a:t>Save File</a:t>
            </a:r>
          </a:p>
          <a:p>
            <a:r>
              <a:rPr lang="en-US" dirty="0"/>
              <a:t>Notice only list of events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D568ED-6CA7-A54C-A99D-4D1A33AD9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4300" y="1930400"/>
            <a:ext cx="5092700" cy="342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8D270D-445E-474F-8013-61B2976B6B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300" y="2273300"/>
            <a:ext cx="2503364" cy="29225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071E8B-B366-CB47-A57C-1D8555FB4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56" y="5195888"/>
            <a:ext cx="3719512" cy="162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4487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23466-9B83-CA4A-BAEF-DB8744762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Route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BF90F-E6A9-A74C-8B44-BFA9BA6BB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to: </a:t>
            </a:r>
            <a:r>
              <a:rPr lang="en-US" dirty="0">
                <a:hlinkClick r:id="rId2"/>
              </a:rPr>
              <a:t>http://localhost:4200/creat</a:t>
            </a:r>
            <a:r>
              <a:rPr lang="en-US" dirty="0">
                <a:hlinkClick r:id="rId2"/>
              </a:rPr>
              <a:t>e</a:t>
            </a:r>
            <a:endParaRPr lang="en-US" dirty="0"/>
          </a:p>
          <a:p>
            <a:r>
              <a:rPr lang="en-US" dirty="0"/>
              <a:t>Our routes are successful!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06BD27-B7D1-FA4F-A4E0-9AA8C3EDD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0364" y="2400299"/>
            <a:ext cx="3898547" cy="422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09301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35C40-07B8-214D-A488-2E0058ADF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Enhancing Navigation Links for Routes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3C5AE-0709-9D4E-B3D2-A86AB45A4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Open </a:t>
            </a:r>
            <a:r>
              <a:rPr lang="en-US" dirty="0" err="1"/>
              <a:t>header.component.html</a:t>
            </a:r>
            <a:endParaRPr lang="en-US" dirty="0"/>
          </a:p>
          <a:p>
            <a:r>
              <a:rPr lang="en-US" dirty="0"/>
              <a:t>Modify the html with the following:</a:t>
            </a:r>
          </a:p>
          <a:p>
            <a:pPr marL="914400" lvl="2" indent="0">
              <a:buNone/>
            </a:pPr>
            <a:r>
              <a:rPr lang="en-US" dirty="0"/>
              <a:t>&lt;mat-toolbar color="primary"&gt;&lt;a style="text-decoration: none; </a:t>
            </a:r>
            <a:r>
              <a:rPr lang="en-US" dirty="0" err="1"/>
              <a:t>color:white</a:t>
            </a:r>
            <a:r>
              <a:rPr lang="en-US" dirty="0"/>
              <a:t>" </a:t>
            </a:r>
            <a:r>
              <a:rPr lang="en-US" dirty="0" err="1"/>
              <a:t>routerLink</a:t>
            </a:r>
            <a:r>
              <a:rPr lang="en-US" dirty="0"/>
              <a:t>="/"&gt;My Events&lt;/a&gt; &amp;</a:t>
            </a:r>
            <a:r>
              <a:rPr lang="en-US" dirty="0" err="1"/>
              <a:t>nbsp</a:t>
            </a:r>
            <a:r>
              <a:rPr lang="en-US" dirty="0"/>
              <a:t>;</a:t>
            </a:r>
          </a:p>
          <a:p>
            <a:pPr marL="914400" lvl="2" indent="0">
              <a:buNone/>
            </a:pPr>
            <a:r>
              <a:rPr lang="en-US" dirty="0"/>
              <a:t>&lt;ul style="list-style: none; padding:10px; margin: 0%; "&gt;</a:t>
            </a:r>
          </a:p>
          <a:p>
            <a:pPr marL="914400" lvl="2" indent="0">
              <a:buNone/>
            </a:pPr>
            <a:r>
              <a:rPr lang="en-US" dirty="0"/>
              <a:t>&lt;li&gt;&lt;a mat-button style="text-decoration: none; </a:t>
            </a:r>
            <a:r>
              <a:rPr lang="en-US" dirty="0" err="1"/>
              <a:t>color:white</a:t>
            </a:r>
            <a:r>
              <a:rPr lang="en-US" dirty="0"/>
              <a:t>;" </a:t>
            </a:r>
            <a:r>
              <a:rPr lang="en-US" dirty="0" err="1"/>
              <a:t>routerLink</a:t>
            </a:r>
            <a:r>
              <a:rPr lang="en-US" dirty="0"/>
              <a:t>="/create"&gt;Create Event&lt;/a&gt;&lt;/li&gt;</a:t>
            </a:r>
          </a:p>
          <a:p>
            <a:pPr marL="914400" lvl="2" indent="0">
              <a:buNone/>
            </a:pPr>
            <a:r>
              <a:rPr lang="en-US" dirty="0"/>
              <a:t>&lt;/ul&gt;</a:t>
            </a:r>
          </a:p>
          <a:p>
            <a:pPr marL="914400" lvl="2" indent="0">
              <a:buNone/>
            </a:pPr>
            <a:r>
              <a:rPr lang="en-US" dirty="0"/>
              <a:t>&lt;button mat-button [</a:t>
            </a:r>
            <a:r>
              <a:rPr lang="en-US" dirty="0" err="1"/>
              <a:t>matMenuTriggerFor</a:t>
            </a:r>
            <a:r>
              <a:rPr lang="en-US" dirty="0"/>
              <a:t>]="menu"&gt;Menu&lt;/button&gt;</a:t>
            </a:r>
          </a:p>
          <a:p>
            <a:pPr marL="914400" lvl="2" indent="0">
              <a:buNone/>
            </a:pPr>
            <a:r>
              <a:rPr lang="en-US" dirty="0"/>
              <a:t>&lt;mat-menu #menu="</a:t>
            </a:r>
            <a:r>
              <a:rPr lang="en-US" dirty="0" err="1"/>
              <a:t>matMenu</a:t>
            </a:r>
            <a:r>
              <a:rPr lang="en-US" dirty="0"/>
              <a:t>"&gt;</a:t>
            </a:r>
          </a:p>
          <a:p>
            <a:pPr marL="914400" lvl="2" indent="0">
              <a:buNone/>
            </a:pPr>
            <a:r>
              <a:rPr lang="en-US" dirty="0"/>
              <a:t>&lt;button mat-menu-item&gt;Item 1&lt;/button&gt;</a:t>
            </a:r>
          </a:p>
          <a:p>
            <a:pPr marL="914400" lvl="2" indent="0">
              <a:buNone/>
            </a:pPr>
            <a:r>
              <a:rPr lang="en-US" dirty="0"/>
              <a:t>&lt;button mat-menu-item&gt;Item 2&lt;/button&gt;</a:t>
            </a:r>
          </a:p>
          <a:p>
            <a:pPr marL="914400" lvl="2" indent="0">
              <a:buNone/>
            </a:pPr>
            <a:r>
              <a:rPr lang="en-US" dirty="0"/>
              <a:t>&lt;/mat-menu&gt;</a:t>
            </a:r>
          </a:p>
          <a:p>
            <a:pPr marL="914400" lvl="2" indent="0">
              <a:buNone/>
            </a:pPr>
            <a:r>
              <a:rPr lang="en-US" dirty="0"/>
              <a:t>&lt;/mat-toolbar&gt;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20118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A0D37-00EC-CB4A-978D-81317D73B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Post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D9563-8EBD-DA44-B6A4-82852AC94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our Angular app we are required to do a couple of things:</a:t>
            </a:r>
          </a:p>
          <a:p>
            <a:r>
              <a:rPr lang="en-US" dirty="0"/>
              <a:t>A new route is required</a:t>
            </a:r>
          </a:p>
          <a:p>
            <a:pPr lvl="1"/>
            <a:r>
              <a:rPr lang="en-US" dirty="0"/>
              <a:t>{ path: </a:t>
            </a:r>
            <a:r>
              <a:rPr lang="en-US" dirty="0" err="1"/>
              <a:t>edit:eventId</a:t>
            </a:r>
            <a:r>
              <a:rPr lang="en-US" dirty="0"/>
              <a:t>', component: </a:t>
            </a:r>
            <a:r>
              <a:rPr lang="en-US" dirty="0" err="1"/>
              <a:t>EventCreateComponent</a:t>
            </a:r>
            <a:r>
              <a:rPr lang="en-US" dirty="0"/>
              <a:t>} //Navigates to the Event Create</a:t>
            </a:r>
          </a:p>
          <a:p>
            <a:pPr lvl="1"/>
            <a:r>
              <a:rPr lang="en-US" dirty="0"/>
              <a:t>This points to the same </a:t>
            </a:r>
            <a:r>
              <a:rPr lang="en-US" dirty="0" err="1"/>
              <a:t>EventCreateComponent</a:t>
            </a:r>
            <a:r>
              <a:rPr lang="en-US" dirty="0"/>
              <a:t> and we can reuse the form, but when we save we should ensure that we are not creating a new event, rather we update the current event.</a:t>
            </a:r>
          </a:p>
          <a:p>
            <a:r>
              <a:rPr lang="en-US" dirty="0"/>
              <a:t>A new </a:t>
            </a:r>
            <a:r>
              <a:rPr lang="en-US" dirty="0" err="1"/>
              <a:t>onUpdatEvent</a:t>
            </a:r>
            <a:endParaRPr lang="en-US" dirty="0"/>
          </a:p>
          <a:p>
            <a:pPr lvl="1"/>
            <a:r>
              <a:rPr lang="en-US" dirty="0"/>
              <a:t>This will update the database to update the post in which we intend to edit.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76872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A2ECF-577A-2140-B2A9-FC9D8C844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route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69D66-7F46-7449-8DD4-4AFBB853C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Open app-</a:t>
            </a:r>
            <a:r>
              <a:rPr lang="en-US" dirty="0" err="1"/>
              <a:t>router.module.ts</a:t>
            </a:r>
            <a:endParaRPr lang="en-US" dirty="0"/>
          </a:p>
          <a:p>
            <a:r>
              <a:rPr lang="en-US" dirty="0"/>
              <a:t>Modify to include an edit route (*ensure you have a ‘,’ after previous route when adding the below):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/>
              <a:t>{ path: 'edit/:</a:t>
            </a:r>
            <a:r>
              <a:rPr lang="en-US" dirty="0" err="1"/>
              <a:t>eventId</a:t>
            </a:r>
            <a:r>
              <a:rPr lang="en-US" dirty="0"/>
              <a:t>', component: </a:t>
            </a:r>
            <a:r>
              <a:rPr lang="en-US" dirty="0" err="1"/>
              <a:t>EventCreateComponent</a:t>
            </a:r>
            <a:r>
              <a:rPr lang="en-US" dirty="0"/>
              <a:t>}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:</a:t>
            </a:r>
            <a:r>
              <a:rPr lang="en-US" dirty="0" err="1"/>
              <a:t>eventid</a:t>
            </a:r>
            <a:r>
              <a:rPr lang="en-US" dirty="0"/>
              <a:t> after the ‘/’ lets Angular know that we want to extract the information by the parameter </a:t>
            </a:r>
            <a:r>
              <a:rPr lang="en-US" dirty="0" err="1"/>
              <a:t>eventId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We are loading the </a:t>
            </a:r>
            <a:r>
              <a:rPr lang="en-US" dirty="0" err="1"/>
              <a:t>EventCreateComponent</a:t>
            </a:r>
            <a:r>
              <a:rPr lang="en-US" dirty="0"/>
              <a:t> by this path, but we will perform an alternative function.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037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05F8B-A999-6043-AF2B-BAA3611C3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Forms Component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6A9F2-8E7B-A849-959C-60C5BC01C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 the Forms component in Material to see all available options.</a:t>
            </a:r>
          </a:p>
          <a:p>
            <a:r>
              <a:rPr lang="en-US" dirty="0">
                <a:hlinkClick r:id="rId2"/>
              </a:rPr>
              <a:t>https://material.angular.io/components/form-field/overview</a:t>
            </a:r>
            <a:endParaRPr lang="en-US" dirty="0"/>
          </a:p>
          <a:p>
            <a:r>
              <a:rPr lang="en-US" dirty="0">
                <a:hlinkClick r:id="rId3"/>
              </a:rPr>
              <a:t>https://material.angular.io/components/input/overview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58052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B514-5F86-F34F-9D98-BEBAF38A7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Client Side…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BFE74-FD29-734B-97F5-9666810BE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EventList</a:t>
            </a:r>
            <a:r>
              <a:rPr lang="en-US" dirty="0"/>
              <a:t> form should be updated so that once the user clicks the ‘EDIT EVENT’ link, they are routed to the path desired.</a:t>
            </a:r>
          </a:p>
          <a:p>
            <a:r>
              <a:rPr lang="en-US" dirty="0"/>
              <a:t>Open event-</a:t>
            </a:r>
            <a:r>
              <a:rPr lang="en-US" dirty="0" err="1"/>
              <a:t>list.component.html</a:t>
            </a:r>
            <a:endParaRPr lang="en-US" dirty="0"/>
          </a:p>
          <a:p>
            <a:pPr lvl="1"/>
            <a:r>
              <a:rPr lang="en-US" dirty="0"/>
              <a:t>Modify the HTML in the following:</a:t>
            </a:r>
          </a:p>
          <a:p>
            <a:pPr lvl="1"/>
            <a:r>
              <a:rPr lang="en-US" dirty="0"/>
              <a:t>&lt;form (submit)="</a:t>
            </a:r>
            <a:r>
              <a:rPr lang="en-US" dirty="0" err="1"/>
              <a:t>onSaveEvent</a:t>
            </a:r>
            <a:r>
              <a:rPr lang="en-US" dirty="0"/>
              <a:t>(</a:t>
            </a:r>
            <a:r>
              <a:rPr lang="en-US" dirty="0" err="1"/>
              <a:t>postForm</a:t>
            </a:r>
            <a:r>
              <a:rPr lang="en-US" dirty="0"/>
              <a:t>)" #</a:t>
            </a:r>
            <a:r>
              <a:rPr lang="en-US" dirty="0" err="1"/>
              <a:t>postForm</a:t>
            </a:r>
            <a:r>
              <a:rPr lang="en-US" dirty="0"/>
              <a:t>="</a:t>
            </a:r>
            <a:r>
              <a:rPr lang="en-US" dirty="0" err="1"/>
              <a:t>ngForm</a:t>
            </a:r>
            <a:r>
              <a:rPr lang="en-US" dirty="0"/>
              <a:t>"&gt;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&lt;a mat-button color="primary" [</a:t>
            </a:r>
            <a:r>
              <a:rPr lang="en-US" dirty="0" err="1"/>
              <a:t>routerLink</a:t>
            </a:r>
            <a:r>
              <a:rPr lang="en-US" dirty="0"/>
              <a:t>]="['/edit', </a:t>
            </a:r>
            <a:r>
              <a:rPr lang="en-US" dirty="0" err="1"/>
              <a:t>event.id</a:t>
            </a:r>
            <a:r>
              <a:rPr lang="en-US" dirty="0"/>
              <a:t>]"&gt;EDIT EVENT&lt;/a&gt;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34A378-4843-CA43-90E5-432E0E0F248A}"/>
              </a:ext>
            </a:extLst>
          </p:cNvPr>
          <p:cNvSpPr txBox="1"/>
          <p:nvPr/>
        </p:nvSpPr>
        <p:spPr>
          <a:xfrm>
            <a:off x="6096000" y="5807631"/>
            <a:ext cx="5375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Refers to the event we have previously looped through.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D7C67D-FFDC-C945-B56A-64168F0C7544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8783820" y="5514975"/>
            <a:ext cx="0" cy="292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73EB7F6-1BE4-984A-8241-2BC3023E8D50}"/>
              </a:ext>
            </a:extLst>
          </p:cNvPr>
          <p:cNvSpPr txBox="1"/>
          <p:nvPr/>
        </p:nvSpPr>
        <p:spPr>
          <a:xfrm>
            <a:off x="7000877" y="4038104"/>
            <a:ext cx="49291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Changed from </a:t>
            </a:r>
            <a:r>
              <a:rPr lang="en-US" dirty="0" err="1"/>
              <a:t>onAdd</a:t>
            </a:r>
            <a:r>
              <a:rPr lang="en-US" dirty="0"/>
              <a:t> to </a:t>
            </a:r>
            <a:r>
              <a:rPr lang="en-US" dirty="0" err="1"/>
              <a:t>onSave</a:t>
            </a:r>
            <a:r>
              <a:rPr lang="en-US" dirty="0"/>
              <a:t>, as it more accurately reflects the actions of the form. We will change this also in event-</a:t>
            </a:r>
            <a:r>
              <a:rPr lang="en-US" dirty="0" err="1"/>
              <a:t>create.component.ts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2AC9729-64F1-2747-9201-7BE0DA5F712E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4829175" y="3903167"/>
            <a:ext cx="2171702" cy="596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57106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B514-5F86-F34F-9D98-BEBAF38A7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Client Side…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BFE74-FD29-734B-97F5-9666810BE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EventCreateComponent</a:t>
            </a:r>
            <a:r>
              <a:rPr lang="en-US" dirty="0"/>
              <a:t> is the component that contains our form.</a:t>
            </a:r>
          </a:p>
          <a:p>
            <a:r>
              <a:rPr lang="en-US" dirty="0"/>
              <a:t>But, we must differentiate if we are adding a new event or updating an existing event.</a:t>
            </a:r>
          </a:p>
          <a:p>
            <a:r>
              <a:rPr lang="en-US" dirty="0"/>
              <a:t>Therefore, the </a:t>
            </a:r>
            <a:r>
              <a:rPr lang="en-US" dirty="0" err="1"/>
              <a:t>EventCreateComponent</a:t>
            </a:r>
            <a:r>
              <a:rPr lang="en-US" dirty="0"/>
              <a:t> will be loaded for two (2) different paths, so we must handle the different scenarios.</a:t>
            </a:r>
          </a:p>
          <a:p>
            <a:r>
              <a:rPr lang="en-US" dirty="0"/>
              <a:t>We can inject into the component which is loaded into the router.</a:t>
            </a:r>
          </a:p>
          <a:p>
            <a:r>
              <a:rPr lang="en-US" dirty="0"/>
              <a:t>Open event-</a:t>
            </a:r>
            <a:r>
              <a:rPr lang="en-US" dirty="0" err="1"/>
              <a:t>create.component.ts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72232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B514-5F86-F34F-9D98-BEBAF38A7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Client Side…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BFE74-FD29-734B-97F5-9666810BE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event-</a:t>
            </a:r>
            <a:r>
              <a:rPr lang="en-US" dirty="0" err="1"/>
              <a:t>create.component.ts</a:t>
            </a:r>
            <a:endParaRPr lang="en-US" dirty="0"/>
          </a:p>
          <a:p>
            <a:pPr lvl="1"/>
            <a:r>
              <a:rPr lang="en-US" dirty="0"/>
              <a:t>Import Event, </a:t>
            </a:r>
            <a:r>
              <a:rPr lang="en-US" dirty="0" err="1"/>
              <a:t>ActivatedRoute</a:t>
            </a:r>
            <a:r>
              <a:rPr lang="en-US" dirty="0"/>
              <a:t> and </a:t>
            </a:r>
            <a:r>
              <a:rPr lang="en-US" dirty="0" err="1"/>
              <a:t>ParamMap</a:t>
            </a:r>
            <a:r>
              <a:rPr lang="en-US" dirty="0"/>
              <a:t> module.</a:t>
            </a:r>
          </a:p>
          <a:p>
            <a:pPr lvl="1"/>
            <a:r>
              <a:rPr lang="en-US" dirty="0" err="1"/>
              <a:t>ActivatedRoute</a:t>
            </a:r>
            <a:r>
              <a:rPr lang="en-US" dirty="0"/>
              <a:t> provides information to the current route selected.</a:t>
            </a:r>
          </a:p>
          <a:p>
            <a:pPr lvl="1"/>
            <a:r>
              <a:rPr lang="en-US" dirty="0"/>
              <a:t>Make following code changes: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E445A2-1964-1047-A932-CF77498C3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13" y="3429000"/>
            <a:ext cx="3816350" cy="7540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FE0E6C-63C0-8E47-B4EE-7FD3FFBC5B68}"/>
              </a:ext>
            </a:extLst>
          </p:cNvPr>
          <p:cNvSpPr txBox="1"/>
          <p:nvPr/>
        </p:nvSpPr>
        <p:spPr>
          <a:xfrm>
            <a:off x="5999137" y="3556080"/>
            <a:ext cx="4618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private variables and instantiate Event object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7649876-36C3-2146-9C4A-A55A3EEF6D36}"/>
              </a:ext>
            </a:extLst>
          </p:cNvPr>
          <p:cNvCxnSpPr/>
          <p:nvPr/>
        </p:nvCxnSpPr>
        <p:spPr>
          <a:xfrm flipH="1">
            <a:off x="5173663" y="3806037"/>
            <a:ext cx="8254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F667EC0-4AEB-8B4E-9034-FC8E317ABBB4}"/>
              </a:ext>
            </a:extLst>
          </p:cNvPr>
          <p:cNvSpPr txBox="1"/>
          <p:nvPr/>
        </p:nvSpPr>
        <p:spPr>
          <a:xfrm>
            <a:off x="7691438" y="4040194"/>
            <a:ext cx="4439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Modify constructor to include </a:t>
            </a:r>
            <a:r>
              <a:rPr lang="en-US" dirty="0" err="1"/>
              <a:t>ActivatedRoute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DA82E3-8618-124F-A906-8A4AE764AC10}"/>
              </a:ext>
            </a:extLst>
          </p:cNvPr>
          <p:cNvSpPr txBox="1"/>
          <p:nvPr/>
        </p:nvSpPr>
        <p:spPr>
          <a:xfrm>
            <a:off x="7752001" y="5191432"/>
            <a:ext cx="4439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Allow </a:t>
            </a:r>
            <a:r>
              <a:rPr lang="en-US" dirty="0" err="1"/>
              <a:t>ngOnInit</a:t>
            </a:r>
            <a:r>
              <a:rPr lang="en-US" dirty="0"/>
              <a:t> to assist with determining the route based on the status.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C9F7124-7EBC-C04B-B6F1-688E29666B2B}"/>
              </a:ext>
            </a:extLst>
          </p:cNvPr>
          <p:cNvCxnSpPr>
            <a:cxnSpLocks/>
          </p:cNvCxnSpPr>
          <p:nvPr/>
        </p:nvCxnSpPr>
        <p:spPr>
          <a:xfrm flipH="1">
            <a:off x="7172325" y="4224860"/>
            <a:ext cx="5796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E6CF3E1A-0CEF-0042-A376-5F1462F75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4286" y="1161911"/>
            <a:ext cx="5127625" cy="110971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A3D68FA-A9FE-154F-8702-487E1A21D8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7313" y="4117291"/>
            <a:ext cx="5527675" cy="2700483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D0147CB-8A98-B845-868B-2C3E53AEA9CC}"/>
              </a:ext>
            </a:extLst>
          </p:cNvPr>
          <p:cNvCxnSpPr>
            <a:cxnSpLocks/>
          </p:cNvCxnSpPr>
          <p:nvPr/>
        </p:nvCxnSpPr>
        <p:spPr>
          <a:xfrm flipH="1" flipV="1">
            <a:off x="3028950" y="5056032"/>
            <a:ext cx="4662489" cy="335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1D5D7D8-612B-374A-84D1-943913C60330}"/>
              </a:ext>
            </a:extLst>
          </p:cNvPr>
          <p:cNvCxnSpPr>
            <a:cxnSpLocks/>
          </p:cNvCxnSpPr>
          <p:nvPr/>
        </p:nvCxnSpPr>
        <p:spPr>
          <a:xfrm flipH="1">
            <a:off x="3582751" y="5514598"/>
            <a:ext cx="4169250" cy="563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272991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B514-5F86-F34F-9D98-BEBAF38A7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Client Side…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BFE74-FD29-734B-97F5-9666810BE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event-</a:t>
            </a:r>
            <a:r>
              <a:rPr lang="en-US" dirty="0" err="1"/>
              <a:t>create.component.ts</a:t>
            </a:r>
            <a:endParaRPr lang="en-US" dirty="0"/>
          </a:p>
          <a:p>
            <a:r>
              <a:rPr lang="en-US" dirty="0"/>
              <a:t>Modify </a:t>
            </a:r>
            <a:r>
              <a:rPr lang="en-US" dirty="0" err="1"/>
              <a:t>onAddEvent</a:t>
            </a:r>
            <a:r>
              <a:rPr lang="en-US" dirty="0"/>
              <a:t> to </a:t>
            </a:r>
            <a:r>
              <a:rPr lang="en-US" dirty="0" err="1"/>
              <a:t>onSaveEvent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Make following code changes: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Save File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34E610E-EA4B-B34B-A3B3-B6DCD75D6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487" y="3180559"/>
            <a:ext cx="6821851" cy="239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0579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B514-5F86-F34F-9D98-BEBAF38A7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Client Side…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BFE74-FD29-734B-97F5-9666810BE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event.service.ts</a:t>
            </a:r>
            <a:endParaRPr lang="en-US" dirty="0"/>
          </a:p>
          <a:p>
            <a:pPr lvl="1"/>
            <a:r>
              <a:rPr lang="en-US" dirty="0"/>
              <a:t>We must select the event that we intend to modify.</a:t>
            </a:r>
          </a:p>
          <a:p>
            <a:pPr lvl="1"/>
            <a:r>
              <a:rPr lang="en-US" dirty="0"/>
              <a:t>Add following </a:t>
            </a:r>
            <a:r>
              <a:rPr lang="en-US" dirty="0" err="1"/>
              <a:t>getEvent</a:t>
            </a:r>
            <a:r>
              <a:rPr lang="en-US" dirty="0"/>
              <a:t> function: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Add the following </a:t>
            </a:r>
            <a:r>
              <a:rPr lang="en-US" dirty="0" err="1"/>
              <a:t>updateEvent</a:t>
            </a:r>
            <a:r>
              <a:rPr lang="en-US" dirty="0"/>
              <a:t> function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DD0BC9-3AD3-3A4E-8D05-FC8593C42CC9}"/>
              </a:ext>
            </a:extLst>
          </p:cNvPr>
          <p:cNvSpPr txBox="1"/>
          <p:nvPr/>
        </p:nvSpPr>
        <p:spPr>
          <a:xfrm>
            <a:off x="5737797" y="4006136"/>
            <a:ext cx="4754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to pull information from the id of the event.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DC1BAD-FCFC-114F-BE4C-0B1026DF2022}"/>
              </a:ext>
            </a:extLst>
          </p:cNvPr>
          <p:cNvSpPr txBox="1"/>
          <p:nvPr/>
        </p:nvSpPr>
        <p:spPr>
          <a:xfrm>
            <a:off x="1832547" y="6131839"/>
            <a:ext cx="7829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Similar to the </a:t>
            </a:r>
            <a:r>
              <a:rPr lang="en-US" dirty="0" err="1"/>
              <a:t>addEvent</a:t>
            </a:r>
            <a:r>
              <a:rPr lang="en-US" dirty="0"/>
              <a:t>, except this time we grab the id being used instead of null.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F898B81-2DDF-D64B-B596-7AF4CCA42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337" y="3122474"/>
            <a:ext cx="8470900" cy="9652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8EACC66-9FAB-8A4D-9C11-7E931660D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2480" y="4588838"/>
            <a:ext cx="5508092" cy="1644207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E216B64-C5D7-5441-8AF2-4EEBBA19FE32}"/>
              </a:ext>
            </a:extLst>
          </p:cNvPr>
          <p:cNvCxnSpPr>
            <a:cxnSpLocks/>
          </p:cNvCxnSpPr>
          <p:nvPr/>
        </p:nvCxnSpPr>
        <p:spPr>
          <a:xfrm flipV="1">
            <a:off x="3167063" y="5029200"/>
            <a:ext cx="2147887" cy="10977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62796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B514-5F86-F34F-9D98-BEBAF38A7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Client Side…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BFE74-FD29-734B-97F5-9666810BE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</a:t>
            </a:r>
            <a:r>
              <a:rPr lang="en-US" dirty="0" err="1"/>
              <a:t>app.js</a:t>
            </a:r>
            <a:endParaRPr lang="en-US" dirty="0"/>
          </a:p>
          <a:p>
            <a:pPr lvl="1"/>
            <a:r>
              <a:rPr lang="en-US" dirty="0"/>
              <a:t>We will utilize </a:t>
            </a:r>
            <a:r>
              <a:rPr lang="en-US" dirty="0" err="1"/>
              <a:t>app.put</a:t>
            </a:r>
            <a:r>
              <a:rPr lang="en-US" dirty="0"/>
              <a:t> to completely replace the values with new values.</a:t>
            </a:r>
          </a:p>
          <a:p>
            <a:pPr lvl="1"/>
            <a:r>
              <a:rPr lang="en-US" dirty="0"/>
              <a:t>In order to do this, we must add it to the Headers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Now, let’s modify the code to include a put function: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2B276D-4AFE-F146-B996-EF10CE794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0" y="3289300"/>
            <a:ext cx="8242300" cy="279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7AD8710-21BF-6A4F-8FD8-42142AF1F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4288690"/>
            <a:ext cx="4997450" cy="2405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49035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B514-5F86-F34F-9D98-BEBAF38A7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Client Side…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BFE74-FD29-734B-97F5-9666810BE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app.js</a:t>
            </a:r>
            <a:endParaRPr lang="en-US" dirty="0"/>
          </a:p>
          <a:p>
            <a:pPr lvl="1"/>
            <a:r>
              <a:rPr lang="en-US" dirty="0"/>
              <a:t>We will utilize </a:t>
            </a:r>
            <a:r>
              <a:rPr lang="en-US" dirty="0" err="1"/>
              <a:t>app.get</a:t>
            </a:r>
            <a:r>
              <a:rPr lang="en-US" dirty="0"/>
              <a:t> to retrieve values upon update or refresh stored in cache.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07D83F-8224-894F-A5CD-2B86A33E7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325" y="3095625"/>
            <a:ext cx="57658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01250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7C0EF-1F9A-104D-A05F-5F0FDE11C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Completed Create | Deleting | Routing |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B3513-9EFA-D546-AC01-D21888AB6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We have completed Creating an Event</a:t>
            </a:r>
          </a:p>
          <a:p>
            <a:r>
              <a:rPr lang="en-US" dirty="0"/>
              <a:t>We have completed Deleting an Event</a:t>
            </a:r>
          </a:p>
          <a:p>
            <a:r>
              <a:rPr lang="en-US" dirty="0"/>
              <a:t>We have setup routing</a:t>
            </a:r>
          </a:p>
          <a:p>
            <a:r>
              <a:rPr lang="en-US" dirty="0"/>
              <a:t>We have completed the Editing Event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For your Group Project code Submission:</a:t>
            </a:r>
          </a:p>
          <a:p>
            <a:pPr lvl="1"/>
            <a:r>
              <a:rPr lang="en-US" dirty="0"/>
              <a:t>Complete your key features (minimum 2) up unto Edit key screens. </a:t>
            </a:r>
          </a:p>
          <a:p>
            <a:pPr lvl="1"/>
            <a:r>
              <a:rPr lang="en-US" dirty="0"/>
              <a:t>You are welcome to use the code contained within the lesson or the code you have researched.</a:t>
            </a:r>
          </a:p>
          <a:p>
            <a:pPr lvl="2"/>
            <a:r>
              <a:rPr lang="en-US" b="1" dirty="0"/>
              <a:t>If you decide to use code contained with </a:t>
            </a:r>
            <a:r>
              <a:rPr lang="en-US" b="1"/>
              <a:t>in this </a:t>
            </a:r>
            <a:r>
              <a:rPr lang="en-US" b="1" dirty="0"/>
              <a:t>MEAN stack lesson, please ensure you clean up your pages with HTML and CSS</a:t>
            </a:r>
          </a:p>
          <a:p>
            <a:pPr lvl="1"/>
            <a:r>
              <a:rPr lang="en-US" dirty="0"/>
              <a:t>Be sure to document in SRS how far you were able to complete.</a:t>
            </a:r>
          </a:p>
        </p:txBody>
      </p:sp>
    </p:spTree>
    <p:extLst>
      <p:ext uri="{BB962C8B-B14F-4D97-AF65-F5344CB8AC3E}">
        <p14:creationId xmlns:p14="http://schemas.microsoft.com/office/powerpoint/2010/main" val="2778164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880D9-77FB-1540-ACD2-503C8C79E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Styling with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0EA53-571D-C442-AF94-114883A27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981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Open event-</a:t>
            </a:r>
            <a:r>
              <a:rPr lang="en-US" dirty="0" err="1"/>
              <a:t>create.component.css</a:t>
            </a:r>
            <a:endParaRPr lang="en-US" dirty="0"/>
          </a:p>
          <a:p>
            <a:pPr lvl="1"/>
            <a:r>
              <a:rPr lang="en-US" dirty="0"/>
              <a:t>Add following code:</a:t>
            </a:r>
          </a:p>
          <a:p>
            <a:pPr marL="914400" lvl="2" indent="0">
              <a:buNone/>
            </a:pPr>
            <a:r>
              <a:rPr lang="en-US" dirty="0"/>
              <a:t>mat-card{</a:t>
            </a:r>
          </a:p>
          <a:p>
            <a:pPr marL="914400" lvl="2" indent="0">
              <a:buNone/>
            </a:pPr>
            <a:r>
              <a:rPr lang="en-US" dirty="0"/>
              <a:t>width: 80%;</a:t>
            </a:r>
          </a:p>
          <a:p>
            <a:pPr marL="914400" lvl="2" indent="0">
              <a:buNone/>
            </a:pPr>
            <a:r>
              <a:rPr lang="en-US" dirty="0"/>
              <a:t>margin: auto;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mat-form-field, </a:t>
            </a:r>
            <a:r>
              <a:rPr lang="en-US" dirty="0" err="1"/>
              <a:t>textarea</a:t>
            </a:r>
            <a:r>
              <a:rPr lang="en-US" dirty="0"/>
              <a:t>{</a:t>
            </a:r>
          </a:p>
          <a:p>
            <a:pPr marL="914400" lvl="2" indent="0">
              <a:buNone/>
            </a:pPr>
            <a:r>
              <a:rPr lang="en-US" dirty="0"/>
              <a:t>width: 100%;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r>
              <a:rPr lang="en-US" dirty="0"/>
              <a:t>Open event-</a:t>
            </a:r>
            <a:r>
              <a:rPr lang="en-US" dirty="0" err="1"/>
              <a:t>create.component.html</a:t>
            </a:r>
            <a:endParaRPr lang="en-US" dirty="0"/>
          </a:p>
          <a:p>
            <a:pPr lvl="1"/>
            <a:r>
              <a:rPr lang="en-US" dirty="0"/>
              <a:t>Add following code:</a:t>
            </a:r>
          </a:p>
          <a:p>
            <a:pPr marL="914400" lvl="2" indent="0">
              <a:buNone/>
            </a:pPr>
            <a:r>
              <a:rPr lang="en-US" dirty="0"/>
              <a:t>&lt;mat-card&gt;</a:t>
            </a:r>
          </a:p>
          <a:p>
            <a:pPr marL="914400" lvl="2" indent="0">
              <a:buNone/>
            </a:pPr>
            <a:r>
              <a:rPr lang="en-US" dirty="0"/>
              <a:t>&lt;mat-form-field&gt;</a:t>
            </a:r>
          </a:p>
          <a:p>
            <a:pPr marL="914400" lvl="2" indent="0">
              <a:buNone/>
            </a:pPr>
            <a:r>
              <a:rPr lang="en-US" dirty="0"/>
              <a:t>&lt;</a:t>
            </a:r>
            <a:r>
              <a:rPr lang="en-US" dirty="0" err="1"/>
              <a:t>textarea</a:t>
            </a:r>
            <a:r>
              <a:rPr lang="en-US" dirty="0"/>
              <a:t> </a:t>
            </a:r>
            <a:r>
              <a:rPr lang="en-US" dirty="0" err="1"/>
              <a:t>matInput</a:t>
            </a:r>
            <a:r>
              <a:rPr lang="en-US" dirty="0"/>
              <a:t> cols="20" rows="8"&gt;Enter your event details&lt;/</a:t>
            </a:r>
            <a:r>
              <a:rPr lang="en-US" dirty="0" err="1"/>
              <a:t>textarea</a:t>
            </a:r>
            <a:r>
              <a:rPr lang="en-US" dirty="0"/>
              <a:t>&gt;&lt;</a:t>
            </a:r>
            <a:r>
              <a:rPr lang="en-US" dirty="0" err="1"/>
              <a:t>br</a:t>
            </a:r>
            <a:r>
              <a:rPr lang="en-US" dirty="0"/>
              <a:t>&gt;</a:t>
            </a:r>
          </a:p>
          <a:p>
            <a:pPr marL="914400" lvl="2" indent="0">
              <a:buNone/>
            </a:pPr>
            <a:r>
              <a:rPr lang="en-US" dirty="0"/>
              <a:t>&lt;button</a:t>
            </a:r>
          </a:p>
          <a:p>
            <a:pPr marL="914400" lvl="2" indent="0">
              <a:buNone/>
            </a:pPr>
            <a:r>
              <a:rPr lang="en-US" dirty="0"/>
              <a:t>mat-raised-button</a:t>
            </a:r>
          </a:p>
          <a:p>
            <a:pPr marL="914400" lvl="2" indent="0">
              <a:buNone/>
            </a:pPr>
            <a:r>
              <a:rPr lang="en-US" dirty="0"/>
              <a:t>color="primary"</a:t>
            </a:r>
          </a:p>
          <a:p>
            <a:pPr marL="914400" lvl="2" indent="0">
              <a:buNone/>
            </a:pPr>
            <a:r>
              <a:rPr lang="en-US" dirty="0"/>
              <a:t>(click)="</a:t>
            </a:r>
            <a:r>
              <a:rPr lang="en-US" dirty="0" err="1"/>
              <a:t>onAddEvent</a:t>
            </a:r>
            <a:r>
              <a:rPr lang="en-US" dirty="0"/>
              <a:t>()"&gt;Save Event&lt;/button&gt;</a:t>
            </a:r>
          </a:p>
          <a:p>
            <a:pPr marL="914400" lvl="2" indent="0">
              <a:buNone/>
            </a:pPr>
            <a:r>
              <a:rPr lang="en-US" dirty="0"/>
              <a:t>&lt;/mat-form-field&gt;</a:t>
            </a:r>
          </a:p>
          <a:p>
            <a:pPr marL="914400" lvl="2" indent="0">
              <a:buNone/>
            </a:pPr>
            <a:r>
              <a:rPr lang="en-US" dirty="0"/>
              <a:t>&lt;/mat-card&gt;</a:t>
            </a:r>
          </a:p>
        </p:txBody>
      </p:sp>
    </p:spTree>
    <p:extLst>
      <p:ext uri="{BB962C8B-B14F-4D97-AF65-F5344CB8AC3E}">
        <p14:creationId xmlns:p14="http://schemas.microsoft.com/office/powerpoint/2010/main" val="3427507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880D9-77FB-1540-ACD2-503C8C79E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Styling with Material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0EA53-571D-C442-AF94-114883A27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981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Open </a:t>
            </a:r>
            <a:r>
              <a:rPr lang="en-US" dirty="0" err="1"/>
              <a:t>app.component.ts</a:t>
            </a:r>
            <a:endParaRPr lang="en-US" dirty="0"/>
          </a:p>
          <a:p>
            <a:pPr lvl="1"/>
            <a:r>
              <a:rPr lang="en-US" dirty="0"/>
              <a:t>Add following code:</a:t>
            </a:r>
          </a:p>
          <a:p>
            <a:pPr marL="914400" lvl="2" indent="0">
              <a:buNone/>
            </a:pPr>
            <a:r>
              <a:rPr lang="en-US" dirty="0"/>
              <a:t>import { </a:t>
            </a:r>
            <a:r>
              <a:rPr lang="en-US" dirty="0" err="1"/>
              <a:t>MatButtonModule</a:t>
            </a:r>
            <a:r>
              <a:rPr lang="en-US" dirty="0"/>
              <a:t> } from '@angular/material/button';</a:t>
            </a:r>
          </a:p>
          <a:p>
            <a:pPr marL="914400" lvl="2" indent="0">
              <a:buNone/>
            </a:pPr>
            <a:r>
              <a:rPr lang="en-US" dirty="0"/>
              <a:t>import { </a:t>
            </a:r>
            <a:r>
              <a:rPr lang="en-US" dirty="0" err="1"/>
              <a:t>MatCardModule</a:t>
            </a:r>
            <a:r>
              <a:rPr lang="en-US" dirty="0"/>
              <a:t> } from '@angular/material/card';</a:t>
            </a:r>
          </a:p>
          <a:p>
            <a:pPr marL="914400" lvl="2" indent="0">
              <a:buNone/>
            </a:pPr>
            <a:r>
              <a:rPr lang="en-US" dirty="0"/>
              <a:t>import { </a:t>
            </a:r>
            <a:r>
              <a:rPr lang="en-US" dirty="0" err="1"/>
              <a:t>MatInputModule</a:t>
            </a:r>
            <a:r>
              <a:rPr lang="en-US" dirty="0"/>
              <a:t> } from '@angular/material/input’;</a:t>
            </a:r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r>
              <a:rPr lang="en-US" dirty="0"/>
              <a:t>imports: [</a:t>
            </a:r>
          </a:p>
          <a:p>
            <a:pPr marL="914400" lvl="2" indent="0">
              <a:buNone/>
            </a:pPr>
            <a:r>
              <a:rPr lang="en-US" dirty="0" err="1"/>
              <a:t>BrowserModule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 err="1"/>
              <a:t>BrowserAnimationsModule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 err="1"/>
              <a:t>MatInputModule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 err="1"/>
              <a:t>MatCardModule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 err="1"/>
              <a:t>MatButtonModule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],</a:t>
            </a:r>
          </a:p>
          <a:p>
            <a:pPr lvl="1"/>
            <a:r>
              <a:rPr lang="en-US" dirty="0"/>
              <a:t>Save file</a:t>
            </a:r>
          </a:p>
          <a:p>
            <a:pPr lvl="1"/>
            <a:r>
              <a:rPr lang="en-US" dirty="0"/>
              <a:t>Start server</a:t>
            </a:r>
          </a:p>
          <a:p>
            <a:pPr lvl="1"/>
            <a:r>
              <a:rPr lang="en-US" dirty="0"/>
              <a:t>View changes</a:t>
            </a:r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0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12962</TotalTime>
  <Words>5458</Words>
  <Application>Microsoft Macintosh PowerPoint</Application>
  <PresentationFormat>Widescreen</PresentationFormat>
  <Paragraphs>851</Paragraphs>
  <Slides>77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1" baseType="lpstr">
      <vt:lpstr>Arial</vt:lpstr>
      <vt:lpstr>Calibri</vt:lpstr>
      <vt:lpstr>Calibri Light</vt:lpstr>
      <vt:lpstr>Office Theme</vt:lpstr>
      <vt:lpstr>MEAN Stack Project</vt:lpstr>
      <vt:lpstr>Create Component</vt:lpstr>
      <vt:lpstr>Coding in Event-Create Component</vt:lpstr>
      <vt:lpstr>Angular Material</vt:lpstr>
      <vt:lpstr>Installing Angular Material</vt:lpstr>
      <vt:lpstr>Material Themes</vt:lpstr>
      <vt:lpstr>Material Forms Component</vt:lpstr>
      <vt:lpstr>Styling with Material</vt:lpstr>
      <vt:lpstr>Styling with Material Con’t</vt:lpstr>
      <vt:lpstr>Create Header Component</vt:lpstr>
      <vt:lpstr>Navigation</vt:lpstr>
      <vt:lpstr>Create Event-List Component</vt:lpstr>
      <vt:lpstr>Create Event-List Component Enhancement</vt:lpstr>
      <vt:lpstr>Create Event-List Component Enhancement</vt:lpstr>
      <vt:lpstr>Let’s Post to A Form</vt:lpstr>
      <vt:lpstr>Let’s Post to A Form Con’t</vt:lpstr>
      <vt:lpstr>EventEmitter</vt:lpstr>
      <vt:lpstr>EventEmitter Con’t</vt:lpstr>
      <vt:lpstr>EventEmitter Con’t</vt:lpstr>
      <vt:lpstr>Redo Code</vt:lpstr>
      <vt:lpstr>Forms Enhancement</vt:lpstr>
      <vt:lpstr>Forms Enhancement Con’t</vt:lpstr>
      <vt:lpstr>Displaying the results</vt:lpstr>
      <vt:lpstr>Displaying the results Con’t</vt:lpstr>
      <vt:lpstr>Interface</vt:lpstr>
      <vt:lpstr>Service Class</vt:lpstr>
      <vt:lpstr>Observable</vt:lpstr>
      <vt:lpstr>Display Properly</vt:lpstr>
      <vt:lpstr>Final View After Updates</vt:lpstr>
      <vt:lpstr>NodeJS Server</vt:lpstr>
      <vt:lpstr>REST API</vt:lpstr>
      <vt:lpstr>NodeJS Folder</vt:lpstr>
      <vt:lpstr>Node Server</vt:lpstr>
      <vt:lpstr>Let’s Add Express</vt:lpstr>
      <vt:lpstr>Let’s Add Express Con’t</vt:lpstr>
      <vt:lpstr>You have Successfully Installed EAN</vt:lpstr>
      <vt:lpstr>Node Server Refinement</vt:lpstr>
      <vt:lpstr>Fetching Data</vt:lpstr>
      <vt:lpstr>View Page</vt:lpstr>
      <vt:lpstr>Adding HttpClient to Project</vt:lpstr>
      <vt:lpstr>Adding HttpClient to Project</vt:lpstr>
      <vt:lpstr>Cross-Origin Resource Sharing</vt:lpstr>
      <vt:lpstr>Adding Headers to app.js</vt:lpstr>
      <vt:lpstr>Retrieved Events from Server</vt:lpstr>
      <vt:lpstr>Posting to Server</vt:lpstr>
      <vt:lpstr>Posting to Server Con’t</vt:lpstr>
      <vt:lpstr>Posting to Server Con’t </vt:lpstr>
      <vt:lpstr>MongoDB</vt:lpstr>
      <vt:lpstr>MongoDB Con’t</vt:lpstr>
      <vt:lpstr>Connect to MongoDB Cloud Server</vt:lpstr>
      <vt:lpstr>Connect MongoDB Cloud Server Con’t</vt:lpstr>
      <vt:lpstr>Connect MongoDB Cloud Server Con’t</vt:lpstr>
      <vt:lpstr>Save Post to MongoDB</vt:lpstr>
      <vt:lpstr>Download MongoDB Shell Execution</vt:lpstr>
      <vt:lpstr>Fetching Data via Get</vt:lpstr>
      <vt:lpstr>Transform Incoming Data</vt:lpstr>
      <vt:lpstr>Deleting Data from DB</vt:lpstr>
      <vt:lpstr>Deleting Data from DB</vt:lpstr>
      <vt:lpstr>Delete Event</vt:lpstr>
      <vt:lpstr>Updating Frontend After Deleting</vt:lpstr>
      <vt:lpstr>Updating Frontend After Deleting Con’t</vt:lpstr>
      <vt:lpstr>Updating Frontend After Deleting Con’t</vt:lpstr>
      <vt:lpstr>Updating Frontend After Deleting Con’t</vt:lpstr>
      <vt:lpstr>Routing Module</vt:lpstr>
      <vt:lpstr>Routing Module Con’t</vt:lpstr>
      <vt:lpstr>Create Route</vt:lpstr>
      <vt:lpstr>Enhancing Navigation Links for Routes</vt:lpstr>
      <vt:lpstr>Edit Post</vt:lpstr>
      <vt:lpstr>New route</vt:lpstr>
      <vt:lpstr>Back to Client Side…</vt:lpstr>
      <vt:lpstr>Back to Client Side…Con’t</vt:lpstr>
      <vt:lpstr>Back to Client Side…Con’t</vt:lpstr>
      <vt:lpstr>Back to Client Side…Con’t</vt:lpstr>
      <vt:lpstr>Back to Client Side…Con’t</vt:lpstr>
      <vt:lpstr>Back to Client Side…Con’t</vt:lpstr>
      <vt:lpstr>Back to Client Side…Con’t</vt:lpstr>
      <vt:lpstr>Completed Create | Deleting | Routing | Edit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MEAN Stack Project</dc:title>
  <dc:creator>Microsoft Office User</dc:creator>
  <cp:lastModifiedBy>Microsoft Office User</cp:lastModifiedBy>
  <cp:revision>97</cp:revision>
  <dcterms:created xsi:type="dcterms:W3CDTF">2020-12-02T02:23:53Z</dcterms:created>
  <dcterms:modified xsi:type="dcterms:W3CDTF">2020-12-11T02:26:07Z</dcterms:modified>
</cp:coreProperties>
</file>

<file path=docProps/thumbnail.jpeg>
</file>